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theme/themeOverride3.xml" ContentType="application/vnd.openxmlformats-officedocument.themeOverr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theme/themeOverride9.xml" ContentType="application/vnd.openxmlformats-officedocument.themeOverride+xml"/>
  <Override PartName="/ppt/notesSlides/notesSlide13.xml" ContentType="application/vnd.openxmlformats-officedocument.presentationml.notesSlide+xml"/>
  <Override PartName="/ppt/theme/themeOverride10.xml" ContentType="application/vnd.openxmlformats-officedocument.themeOverr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theme/themeOverride16.xml" ContentType="application/vnd.openxmlformats-officedocument.themeOverride+xml"/>
  <Override PartName="/ppt/theme/themeOverride17.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8.xml" ContentType="application/vnd.openxmlformats-officedocument.themeOverride+xml"/>
  <Override PartName="/ppt/theme/themeOverride19.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7"/>
  </p:notesMasterIdLst>
  <p:sldIdLst>
    <p:sldId id="259" r:id="rId4"/>
    <p:sldId id="2190" r:id="rId5"/>
    <p:sldId id="2188" r:id="rId6"/>
    <p:sldId id="265" r:id="rId7"/>
    <p:sldId id="2589" r:id="rId8"/>
    <p:sldId id="2157" r:id="rId9"/>
    <p:sldId id="257" r:id="rId10"/>
    <p:sldId id="256" r:id="rId11"/>
    <p:sldId id="2590" r:id="rId12"/>
    <p:sldId id="2592" r:id="rId13"/>
    <p:sldId id="2591" r:id="rId14"/>
    <p:sldId id="2597" r:id="rId15"/>
    <p:sldId id="2593" r:id="rId16"/>
    <p:sldId id="2598" r:id="rId17"/>
    <p:sldId id="2603" r:id="rId18"/>
    <p:sldId id="2604" r:id="rId19"/>
    <p:sldId id="2605" r:id="rId20"/>
    <p:sldId id="2606" r:id="rId21"/>
    <p:sldId id="2599" r:id="rId22"/>
    <p:sldId id="2607" r:id="rId23"/>
    <p:sldId id="2600" r:id="rId24"/>
    <p:sldId id="2608" r:id="rId25"/>
    <p:sldId id="2609" r:id="rId26"/>
    <p:sldId id="2610" r:id="rId27"/>
    <p:sldId id="2611" r:id="rId28"/>
    <p:sldId id="2612" r:id="rId29"/>
    <p:sldId id="2613" r:id="rId30"/>
    <p:sldId id="2614" r:id="rId31"/>
    <p:sldId id="2615" r:id="rId32"/>
    <p:sldId id="2616" r:id="rId33"/>
    <p:sldId id="2602" r:id="rId34"/>
    <p:sldId id="2617" r:id="rId35"/>
    <p:sldId id="261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9603" autoAdjust="0"/>
  </p:normalViewPr>
  <p:slideViewPr>
    <p:cSldViewPr snapToGrid="0">
      <p:cViewPr>
        <p:scale>
          <a:sx n="60" d="100"/>
          <a:sy n="60" d="100"/>
        </p:scale>
        <p:origin x="-996" y="-2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65C67-03AD-4972-9559-3454679DAC15}" type="datetimeFigureOut">
              <a:rPr lang="en-US" smtClean="0"/>
              <a:t>2/23/2025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EE2D3F-1554-460E-8B98-BFF803FD0F1A}" type="slidenum">
              <a:rPr lang="en-US" smtClean="0"/>
              <a:t>‹#›</a:t>
            </a:fld>
            <a:endParaRPr lang="en-US"/>
          </a:p>
        </p:txBody>
      </p:sp>
    </p:spTree>
    <p:extLst>
      <p:ext uri="{BB962C8B-B14F-4D97-AF65-F5344CB8AC3E}">
        <p14:creationId xmlns:p14="http://schemas.microsoft.com/office/powerpoint/2010/main" val="2953258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a:t>
            </a:fld>
            <a:endParaRPr lang="en-US"/>
          </a:p>
        </p:txBody>
      </p:sp>
    </p:spTree>
    <p:extLst>
      <p:ext uri="{BB962C8B-B14F-4D97-AF65-F5344CB8AC3E}">
        <p14:creationId xmlns:p14="http://schemas.microsoft.com/office/powerpoint/2010/main" val="4206732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16</a:t>
            </a:fld>
            <a:endParaRPr lang="en-US"/>
          </a:p>
        </p:txBody>
      </p:sp>
    </p:spTree>
    <p:extLst>
      <p:ext uri="{BB962C8B-B14F-4D97-AF65-F5344CB8AC3E}">
        <p14:creationId xmlns:p14="http://schemas.microsoft.com/office/powerpoint/2010/main" val="2667298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BCEE2D3F-1554-460E-8B98-BFF803FD0F1A}" type="slidenum">
              <a:rPr lang="en-US" smtClean="0"/>
              <a:t>17</a:t>
            </a:fld>
            <a:endParaRPr lang="en-US"/>
          </a:p>
        </p:txBody>
      </p:sp>
    </p:spTree>
    <p:extLst>
      <p:ext uri="{BB962C8B-B14F-4D97-AF65-F5344CB8AC3E}">
        <p14:creationId xmlns:p14="http://schemas.microsoft.com/office/powerpoint/2010/main" val="89341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20</a:t>
            </a:fld>
            <a:endParaRPr lang="en-US"/>
          </a:p>
        </p:txBody>
      </p:sp>
    </p:spTree>
    <p:extLst>
      <p:ext uri="{BB962C8B-B14F-4D97-AF65-F5344CB8AC3E}">
        <p14:creationId xmlns:p14="http://schemas.microsoft.com/office/powerpoint/2010/main" val="1015106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21</a:t>
            </a:fld>
            <a:endParaRPr lang="en-US"/>
          </a:p>
        </p:txBody>
      </p:sp>
    </p:spTree>
    <p:extLst>
      <p:ext uri="{BB962C8B-B14F-4D97-AF65-F5344CB8AC3E}">
        <p14:creationId xmlns:p14="http://schemas.microsoft.com/office/powerpoint/2010/main" val="3133185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23</a:t>
            </a:fld>
            <a:endParaRPr lang="en-US"/>
          </a:p>
        </p:txBody>
      </p:sp>
    </p:spTree>
    <p:extLst>
      <p:ext uri="{BB962C8B-B14F-4D97-AF65-F5344CB8AC3E}">
        <p14:creationId xmlns:p14="http://schemas.microsoft.com/office/powerpoint/2010/main" val="804081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24</a:t>
            </a:fld>
            <a:endParaRPr lang="en-US"/>
          </a:p>
        </p:txBody>
      </p:sp>
    </p:spTree>
    <p:extLst>
      <p:ext uri="{BB962C8B-B14F-4D97-AF65-F5344CB8AC3E}">
        <p14:creationId xmlns:p14="http://schemas.microsoft.com/office/powerpoint/2010/main" val="2102394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25</a:t>
            </a:fld>
            <a:endParaRPr lang="en-US"/>
          </a:p>
        </p:txBody>
      </p:sp>
    </p:spTree>
    <p:extLst>
      <p:ext uri="{BB962C8B-B14F-4D97-AF65-F5344CB8AC3E}">
        <p14:creationId xmlns:p14="http://schemas.microsoft.com/office/powerpoint/2010/main" val="4131787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26</a:t>
            </a:fld>
            <a:endParaRPr lang="en-US"/>
          </a:p>
        </p:txBody>
      </p:sp>
    </p:spTree>
    <p:extLst>
      <p:ext uri="{BB962C8B-B14F-4D97-AF65-F5344CB8AC3E}">
        <p14:creationId xmlns:p14="http://schemas.microsoft.com/office/powerpoint/2010/main" val="16428127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27</a:t>
            </a:fld>
            <a:endParaRPr lang="en-US"/>
          </a:p>
        </p:txBody>
      </p:sp>
    </p:spTree>
    <p:extLst>
      <p:ext uri="{BB962C8B-B14F-4D97-AF65-F5344CB8AC3E}">
        <p14:creationId xmlns:p14="http://schemas.microsoft.com/office/powerpoint/2010/main" val="2664451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29</a:t>
            </a:fld>
            <a:endParaRPr lang="en-US"/>
          </a:p>
        </p:txBody>
      </p:sp>
    </p:spTree>
    <p:extLst>
      <p:ext uri="{BB962C8B-B14F-4D97-AF65-F5344CB8AC3E}">
        <p14:creationId xmlns:p14="http://schemas.microsoft.com/office/powerpoint/2010/main" val="3699032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3</a:t>
            </a:fld>
            <a:endParaRPr lang="en-US"/>
          </a:p>
        </p:txBody>
      </p:sp>
    </p:spTree>
    <p:extLst>
      <p:ext uri="{BB962C8B-B14F-4D97-AF65-F5344CB8AC3E}">
        <p14:creationId xmlns:p14="http://schemas.microsoft.com/office/powerpoint/2010/main" val="2150859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30</a:t>
            </a:fld>
            <a:endParaRPr lang="en-US"/>
          </a:p>
        </p:txBody>
      </p:sp>
    </p:spTree>
    <p:extLst>
      <p:ext uri="{BB962C8B-B14F-4D97-AF65-F5344CB8AC3E}">
        <p14:creationId xmlns:p14="http://schemas.microsoft.com/office/powerpoint/2010/main" val="1135893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32</a:t>
            </a:fld>
            <a:endParaRPr lang="en-US"/>
          </a:p>
        </p:txBody>
      </p:sp>
    </p:spTree>
    <p:extLst>
      <p:ext uri="{BB962C8B-B14F-4D97-AF65-F5344CB8AC3E}">
        <p14:creationId xmlns:p14="http://schemas.microsoft.com/office/powerpoint/2010/main" val="2742688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33</a:t>
            </a:fld>
            <a:endParaRPr lang="en-US"/>
          </a:p>
        </p:txBody>
      </p:sp>
    </p:spTree>
    <p:extLst>
      <p:ext uri="{BB962C8B-B14F-4D97-AF65-F5344CB8AC3E}">
        <p14:creationId xmlns:p14="http://schemas.microsoft.com/office/powerpoint/2010/main" val="49563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5</a:t>
            </a:fld>
            <a:endParaRPr lang="en-US"/>
          </a:p>
        </p:txBody>
      </p:sp>
    </p:spTree>
    <p:extLst>
      <p:ext uri="{BB962C8B-B14F-4D97-AF65-F5344CB8AC3E}">
        <p14:creationId xmlns:p14="http://schemas.microsoft.com/office/powerpoint/2010/main" val="1535576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6</a:t>
            </a:fld>
            <a:endParaRPr lang="en-US"/>
          </a:p>
        </p:txBody>
      </p:sp>
    </p:spTree>
    <p:extLst>
      <p:ext uri="{BB962C8B-B14F-4D97-AF65-F5344CB8AC3E}">
        <p14:creationId xmlns:p14="http://schemas.microsoft.com/office/powerpoint/2010/main" val="3007191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8</a:t>
            </a:fld>
            <a:endParaRPr lang="en-US"/>
          </a:p>
        </p:txBody>
      </p:sp>
    </p:spTree>
    <p:extLst>
      <p:ext uri="{BB962C8B-B14F-4D97-AF65-F5344CB8AC3E}">
        <p14:creationId xmlns:p14="http://schemas.microsoft.com/office/powerpoint/2010/main" val="1247521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10</a:t>
            </a:fld>
            <a:endParaRPr lang="en-US"/>
          </a:p>
        </p:txBody>
      </p:sp>
    </p:spTree>
    <p:extLst>
      <p:ext uri="{BB962C8B-B14F-4D97-AF65-F5344CB8AC3E}">
        <p14:creationId xmlns:p14="http://schemas.microsoft.com/office/powerpoint/2010/main" val="1236958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11</a:t>
            </a:fld>
            <a:endParaRPr lang="en-US"/>
          </a:p>
        </p:txBody>
      </p:sp>
    </p:spTree>
    <p:extLst>
      <p:ext uri="{BB962C8B-B14F-4D97-AF65-F5344CB8AC3E}">
        <p14:creationId xmlns:p14="http://schemas.microsoft.com/office/powerpoint/2010/main" val="2316401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13</a:t>
            </a:fld>
            <a:endParaRPr lang="en-US"/>
          </a:p>
        </p:txBody>
      </p:sp>
    </p:spTree>
    <p:extLst>
      <p:ext uri="{BB962C8B-B14F-4D97-AF65-F5344CB8AC3E}">
        <p14:creationId xmlns:p14="http://schemas.microsoft.com/office/powerpoint/2010/main" val="2433522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EE2D3F-1554-460E-8B98-BFF803FD0F1A}" type="slidenum">
              <a:rPr lang="en-US" smtClean="0"/>
              <a:t>15</a:t>
            </a:fld>
            <a:endParaRPr lang="en-US"/>
          </a:p>
        </p:txBody>
      </p:sp>
    </p:spTree>
    <p:extLst>
      <p:ext uri="{BB962C8B-B14F-4D97-AF65-F5344CB8AC3E}">
        <p14:creationId xmlns:p14="http://schemas.microsoft.com/office/powerpoint/2010/main" val="3072243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85884" y="6609463"/>
            <a:ext cx="1706116" cy="228753"/>
          </a:xfrm>
          <a:prstGeom prst="rect">
            <a:avLst/>
          </a:prstGeom>
        </p:spPr>
      </p:pic>
    </p:spTree>
    <p:extLst>
      <p:ext uri="{BB962C8B-B14F-4D97-AF65-F5344CB8AC3E}">
        <p14:creationId xmlns:p14="http://schemas.microsoft.com/office/powerpoint/2010/main" val="3932542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A359ED-48CC-1648-8628-C0D865083C2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FD846B7C-B7D1-A7D7-4A0D-B7863DFD5F28}"/>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14AEAFA-0052-DBF9-C26C-976B86AE9F09}"/>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5" name="Footer Placeholder 4">
            <a:extLst>
              <a:ext uri="{FF2B5EF4-FFF2-40B4-BE49-F238E27FC236}">
                <a16:creationId xmlns:a16="http://schemas.microsoft.com/office/drawing/2014/main" xmlns="" id="{CF265FCC-C196-07EF-EFE6-94ADB537DC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1AF638DA-2774-6B6E-8BE7-47EB0F005712}"/>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4172703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714C92FA-1A80-6734-080D-C9F7B0078CF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302C04E7-2DF8-2349-2C8E-0C4B90C4316B}"/>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DDB682C-E88B-61CB-6607-59D78742D45E}"/>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5" name="Footer Placeholder 4">
            <a:extLst>
              <a:ext uri="{FF2B5EF4-FFF2-40B4-BE49-F238E27FC236}">
                <a16:creationId xmlns:a16="http://schemas.microsoft.com/office/drawing/2014/main" xmlns="" id="{19D25141-0E88-0D76-5B99-E917CFB3B3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F84C4E68-4D18-1118-7D03-14C54F296B07}"/>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3824270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E55C590-3604-492B-A49E-7DEAF573A687}"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459559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1DE55EE-E929-4207-829D-EA0EE70A999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743745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6B4C4C-0114-4AB6-A484-8FBB741F47C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62532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2EEFE68-137E-4887-A907-1F5D8306FB1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815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059993-F0BE-4E94-AAD1-9AFA1610949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547697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481F63D-DB07-4221-8CCE-0F6676CC18F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555661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699C8A1-5E37-469E-A804-804555E6095C}"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3821465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A7A1ED6-FEBA-4171-AE9F-72A45043CF7F}"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003075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70EC5F-3778-483E-EBCE-146A5EB2FE3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A0D59C3-488E-B048-97CA-CBB9E0DC19D2}"/>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D283968-EB23-36FF-00AB-8A1D8D36D317}"/>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5" name="Footer Placeholder 4">
            <a:extLst>
              <a:ext uri="{FF2B5EF4-FFF2-40B4-BE49-F238E27FC236}">
                <a16:creationId xmlns:a16="http://schemas.microsoft.com/office/drawing/2014/main" xmlns="" id="{7F49D885-2298-6F25-BA00-4133B77950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B67379B8-AA70-9F89-C76D-C146B2ECF601}"/>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32423675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FD5E616-0037-47ED-AC80-39F1CCCECD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090667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123C04C-478E-48A3-B838-3A3099F23006}"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831892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B2B3D9-BC7A-43D1-A575-779EA32197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459392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E55C590-3604-492B-A49E-7DEAF573A687}"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233561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1DE55EE-E929-4207-829D-EA0EE70A999E}"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767575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6B4C4C-0114-4AB6-A484-8FBB741F47CA}"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457469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92EEFE68-137E-4887-A907-1F5D8306FB1B}" type="datetime8">
              <a:rPr lang="ar-EG" smtClean="0">
                <a:solidFill>
                  <a:prstClr val="black">
                    <a:tint val="75000"/>
                  </a:prstClr>
                </a:solidFill>
              </a:rPr>
              <a:t>23 شباط،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1687065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48059993-F0BE-4E94-AAD1-9AFA1610949A}" type="datetime8">
              <a:rPr lang="ar-EG" smtClean="0">
                <a:solidFill>
                  <a:prstClr val="black">
                    <a:tint val="75000"/>
                  </a:prstClr>
                </a:solidFill>
              </a:rPr>
              <a:t>23 شباط، 25</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57931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D481F63D-DB07-4221-8CCE-0F6676CC18FB}" type="datetime8">
              <a:rPr lang="ar-EG" smtClean="0">
                <a:solidFill>
                  <a:prstClr val="black">
                    <a:tint val="75000"/>
                  </a:prstClr>
                </a:solidFill>
              </a:rPr>
              <a:t>23 شباط، 25</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7425003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9C8A1-5E37-469E-A804-804555E6095C}" type="datetime8">
              <a:rPr lang="ar-EG" smtClean="0">
                <a:solidFill>
                  <a:prstClr val="black">
                    <a:tint val="75000"/>
                  </a:prstClr>
                </a:solidFill>
              </a:rPr>
              <a:t>23 شباط، 25</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532372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68103E-29E0-0ED2-024D-04A1F08D093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8F164358-CB53-30D1-59C3-A610C6BAC16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5D091DF-60CC-CFF6-CD17-505D229DDFEF}"/>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5" name="Footer Placeholder 4">
            <a:extLst>
              <a:ext uri="{FF2B5EF4-FFF2-40B4-BE49-F238E27FC236}">
                <a16:creationId xmlns:a16="http://schemas.microsoft.com/office/drawing/2014/main" xmlns="" id="{C6A85052-5F3A-4ABE-5F26-2B73FDA5577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C1139D9E-10A9-7F86-F5DD-E2D5A39D69F9}"/>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39575204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7A1ED6-FEBA-4171-AE9F-72A45043CF7F}" type="datetime8">
              <a:rPr lang="ar-EG" smtClean="0">
                <a:solidFill>
                  <a:prstClr val="black">
                    <a:tint val="75000"/>
                  </a:prstClr>
                </a:solidFill>
              </a:rPr>
              <a:t>23 شباط،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5525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5E616-0037-47ED-AC80-39F1CCCECD24}" type="datetime8">
              <a:rPr lang="ar-EG" smtClean="0">
                <a:solidFill>
                  <a:prstClr val="black">
                    <a:tint val="75000"/>
                  </a:prstClr>
                </a:solidFill>
              </a:rPr>
              <a:t>23 شباط،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071418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C123C04C-478E-48A3-B838-3A3099F23006}"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8053036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8B2B3D9-BC7A-43D1-A575-779EA3219724}"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32707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42C1FC-ED6F-18DD-3799-9A14B8FAA82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8501B90-0C42-0ADF-1AC8-1B551251E903}"/>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594809D-5C78-146B-D0ED-5DB8E95CC5D3}"/>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23326E7C-B1ED-7BCF-2AFC-E3EC65DD207A}"/>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6" name="Footer Placeholder 5">
            <a:extLst>
              <a:ext uri="{FF2B5EF4-FFF2-40B4-BE49-F238E27FC236}">
                <a16:creationId xmlns:a16="http://schemas.microsoft.com/office/drawing/2014/main" xmlns="" id="{D49B68B9-772B-8F7F-3B47-BF9B42E334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B72024B0-3F23-74B9-DB26-016F111F2FB8}"/>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2526861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141F30-7325-B68D-767D-DD529C371A2C}"/>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6EFADEFF-38B4-FB73-2658-94CD56AFD20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6E661E9F-8EFB-324A-D82C-6BAEF5D1544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AB486CFE-90E3-E3B8-5E75-E1A05724380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3F192EE3-2084-EB1F-D1C3-7128B5AAEFC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FBDA15B-2CB3-D4F4-26E0-ED3CD3C04265}"/>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8" name="Footer Placeholder 7">
            <a:extLst>
              <a:ext uri="{FF2B5EF4-FFF2-40B4-BE49-F238E27FC236}">
                <a16:creationId xmlns:a16="http://schemas.microsoft.com/office/drawing/2014/main" xmlns="" id="{40E43856-5816-BB2F-89F9-FA7B3822B8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xmlns="" id="{31BF9B95-C94A-961E-2FF2-CC2F0BE03C99}"/>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937587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6778B2-ECA2-4F39-6B5F-323DA1ACEDF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57D8DAF2-7A7F-9907-7BB3-4B3215A2B03E}"/>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4" name="Footer Placeholder 3">
            <a:extLst>
              <a:ext uri="{FF2B5EF4-FFF2-40B4-BE49-F238E27FC236}">
                <a16:creationId xmlns:a16="http://schemas.microsoft.com/office/drawing/2014/main" xmlns="" id="{5F55F04A-B231-2146-8C50-AB4F0DFCD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xmlns="" id="{0A89300E-C481-9D3C-9AEC-FADEC27BB9A0}"/>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3584140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2124FC8-13C3-F38E-D2B9-B68390DF90D9}"/>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3" name="Footer Placeholder 2">
            <a:extLst>
              <a:ext uri="{FF2B5EF4-FFF2-40B4-BE49-F238E27FC236}">
                <a16:creationId xmlns:a16="http://schemas.microsoft.com/office/drawing/2014/main" xmlns="" id="{FA2AAC31-9531-1941-3E6C-71522547867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xmlns="" id="{C6214340-865F-6F34-3F3F-F250C82BD340}"/>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1565734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C43632-9110-4140-6AED-BB2B5F5F21A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848EEE6E-7D58-7ADD-8863-63EA235DC7C9}"/>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4B8707D-DB41-D197-CFB9-8DB06CAF1AE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677D2DE-C9DE-D758-94C6-720298DCD371}"/>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6" name="Footer Placeholder 5">
            <a:extLst>
              <a:ext uri="{FF2B5EF4-FFF2-40B4-BE49-F238E27FC236}">
                <a16:creationId xmlns:a16="http://schemas.microsoft.com/office/drawing/2014/main" xmlns="" id="{763B69F3-9560-8E84-D473-CFF7F515B7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1308B404-6676-2036-CFE0-342E9E978E03}"/>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2843533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E9DB6F-E826-7041-2DDE-BD2656BBBFD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DCAA8A50-5BD7-ECD9-E7DB-13D02DA2669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73990F35-6DD2-A278-DBD2-D4F988B5FDA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952BA4B5-6957-4D25-6FB9-EC8FAFB9BA04}"/>
              </a:ext>
            </a:extLst>
          </p:cNvPr>
          <p:cNvSpPr>
            <a:spLocks noGrp="1"/>
          </p:cNvSpPr>
          <p:nvPr>
            <p:ph type="dt" sz="half" idx="10"/>
          </p:nvPr>
        </p:nvSpPr>
        <p:spPr>
          <a:xfrm>
            <a:off x="838200" y="6356350"/>
            <a:ext cx="2743200" cy="365125"/>
          </a:xfrm>
          <a:prstGeom prst="rect">
            <a:avLst/>
          </a:prstGeom>
        </p:spPr>
        <p:txBody>
          <a:bodyPr/>
          <a:lstStyle/>
          <a:p>
            <a:fld id="{187986F1-0DC4-4BA9-BAE9-294F468E6E63}" type="datetimeFigureOut">
              <a:rPr lang="en-US" smtClean="0"/>
              <a:t>2/23/2025</a:t>
            </a:fld>
            <a:endParaRPr lang="en-US"/>
          </a:p>
        </p:txBody>
      </p:sp>
      <p:sp>
        <p:nvSpPr>
          <p:cNvPr id="6" name="Footer Placeholder 5">
            <a:extLst>
              <a:ext uri="{FF2B5EF4-FFF2-40B4-BE49-F238E27FC236}">
                <a16:creationId xmlns:a16="http://schemas.microsoft.com/office/drawing/2014/main" xmlns="" id="{A39E7896-1600-61C4-0C8E-BC8414E4CF6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868CE42A-8857-26E5-C344-08117893D72F}"/>
              </a:ext>
            </a:extLst>
          </p:cNvPr>
          <p:cNvSpPr>
            <a:spLocks noGrp="1"/>
          </p:cNvSpPr>
          <p:nvPr>
            <p:ph type="sldNum" sz="quarter" idx="12"/>
          </p:nvPr>
        </p:nvSpPr>
        <p:spPr>
          <a:xfrm>
            <a:off x="8610600" y="6356350"/>
            <a:ext cx="2743200" cy="365125"/>
          </a:xfrm>
          <a:prstGeom prst="rect">
            <a:avLst/>
          </a:prstGeom>
        </p:spPr>
        <p:txBody>
          <a:bodyPr/>
          <a:lstStyle/>
          <a:p>
            <a:fld id="{6978B4DE-7655-454C-8BEE-A0F5672CAA36}" type="slidenum">
              <a:rPr lang="en-US" smtClean="0"/>
              <a:t>‹#›</a:t>
            </a:fld>
            <a:endParaRPr lang="en-US"/>
          </a:p>
        </p:txBody>
      </p:sp>
    </p:spTree>
    <p:extLst>
      <p:ext uri="{BB962C8B-B14F-4D97-AF65-F5344CB8AC3E}">
        <p14:creationId xmlns:p14="http://schemas.microsoft.com/office/powerpoint/2010/main" val="360964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50969" y="6593851"/>
            <a:ext cx="1706116" cy="228753"/>
          </a:xfrm>
          <a:prstGeom prst="rect">
            <a:avLst/>
          </a:prstGeom>
        </p:spPr>
      </p:pic>
    </p:spTree>
    <p:extLst>
      <p:ext uri="{BB962C8B-B14F-4D97-AF65-F5344CB8AC3E}">
        <p14:creationId xmlns:p14="http://schemas.microsoft.com/office/powerpoint/2010/main" val="4238380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B9573D41-678B-4090-945A-0AC8EEC83BA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شباط،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797914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9573D41-678B-4090-945A-0AC8EEC83BAE}" type="datetime8">
              <a:rPr lang="ar-EG" smtClean="0">
                <a:solidFill>
                  <a:prstClr val="black">
                    <a:tint val="75000"/>
                  </a:prstClr>
                </a:solidFill>
              </a:rPr>
              <a:t>23 شباط، 25</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457186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image" Target="../media/image19.jpeg"/><Relationship Id="rId5" Type="http://schemas.openxmlformats.org/officeDocument/2006/relationships/image" Target="../media/image17.jpe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8.xml"/><Relationship Id="rId5" Type="http://schemas.openxmlformats.org/officeDocument/2006/relationships/image" Target="../media/image21.emf"/><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10.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2.xml"/><Relationship Id="rId6" Type="http://schemas.openxmlformats.org/officeDocument/2006/relationships/image" Target="../media/image26.tmp"/><Relationship Id="rId5" Type="http://schemas.openxmlformats.org/officeDocument/2006/relationships/image" Target="../media/image25.jpe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3.xml"/><Relationship Id="rId5" Type="http://schemas.openxmlformats.org/officeDocument/2006/relationships/image" Target="../media/image25.jpe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4.xml"/><Relationship Id="rId5" Type="http://schemas.openxmlformats.org/officeDocument/2006/relationships/image" Target="../media/image25.jpe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5.xml"/><Relationship Id="rId5" Type="http://schemas.openxmlformats.org/officeDocument/2006/relationships/image" Target="../media/image25.jpe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7.xml"/><Relationship Id="rId5" Type="http://schemas.openxmlformats.org/officeDocument/2006/relationships/image" Target="../media/image27.tmp"/><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18.xml"/><Relationship Id="rId5" Type="http://schemas.openxmlformats.org/officeDocument/2006/relationships/image" Target="../media/image29.jpeg"/><Relationship Id="rId4" Type="http://schemas.openxmlformats.org/officeDocument/2006/relationships/image" Target="../media/image28.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19.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9.xml"/><Relationship Id="rId5" Type="http://schemas.openxmlformats.org/officeDocument/2006/relationships/image" Target="../media/image8.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A273AABB-BBA7-7979-73D3-14270CDF3F7D}"/>
              </a:ext>
            </a:extLst>
          </p:cNvPr>
          <p:cNvGrpSpPr/>
          <p:nvPr/>
        </p:nvGrpSpPr>
        <p:grpSpPr>
          <a:xfrm>
            <a:off x="1641228" y="1884568"/>
            <a:ext cx="8858695" cy="2890684"/>
            <a:chOff x="2686927" y="2551579"/>
            <a:chExt cx="7005711" cy="1477108"/>
          </a:xfrm>
        </p:grpSpPr>
        <p:sp>
          <p:nvSpPr>
            <p:cNvPr id="5" name="Rounded Rectangle 2">
              <a:extLst>
                <a:ext uri="{FF2B5EF4-FFF2-40B4-BE49-F238E27FC236}">
                  <a16:creationId xmlns:a16="http://schemas.microsoft.com/office/drawing/2014/main" xmlns="" id="{A1818867-2A6B-6EFC-1B8B-82AA24554D3E}"/>
                </a:ext>
              </a:extLst>
            </p:cNvPr>
            <p:cNvSpPr/>
            <p:nvPr/>
          </p:nvSpPr>
          <p:spPr>
            <a:xfrm>
              <a:off x="2686927" y="2551579"/>
              <a:ext cx="7005711" cy="1477108"/>
            </a:xfrm>
            <a:prstGeom prst="roundRect">
              <a:avLst/>
            </a:prstGeom>
            <a:solidFill>
              <a:srgbClr val="00B05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dirty="0">
                <a:solidFill>
                  <a:prstClr val="white"/>
                </a:solidFill>
              </a:endParaRPr>
            </a:p>
          </p:txBody>
        </p:sp>
        <p:sp>
          <p:nvSpPr>
            <p:cNvPr id="6" name="Rectangle 5">
              <a:extLst>
                <a:ext uri="{FF2B5EF4-FFF2-40B4-BE49-F238E27FC236}">
                  <a16:creationId xmlns:a16="http://schemas.microsoft.com/office/drawing/2014/main" xmlns="" id="{D029899A-8F3A-0378-D33F-70E2DCAA3A81}"/>
                </a:ext>
              </a:extLst>
            </p:cNvPr>
            <p:cNvSpPr/>
            <p:nvPr/>
          </p:nvSpPr>
          <p:spPr>
            <a:xfrm>
              <a:off x="3156010" y="2632240"/>
              <a:ext cx="6067544" cy="13449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rtl="1"/>
              <a:r>
                <a:rPr lang="ar-EG" sz="5400" b="1" dirty="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تحليل البيانات </a:t>
              </a:r>
              <a:r>
                <a:rPr lang="ar-EG" sz="5400" b="1" dirty="0" smtClean="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الضخمة </a:t>
              </a:r>
              <a:br>
                <a:rPr lang="ar-EG" sz="5400" b="1" dirty="0" smtClean="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br>
              <a:r>
                <a:rPr lang="ar-EG" sz="5400" b="1" dirty="0" smtClean="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ال</a:t>
              </a:r>
              <a:r>
                <a:rPr lang="en-US" sz="5400" b="1" dirty="0" smtClean="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big </a:t>
              </a:r>
              <a:r>
                <a:rPr lang="en-US" sz="5400" b="1" dirty="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data </a:t>
              </a:r>
              <a:r>
                <a:rPr lang="ar-EG" sz="5400" b="1" dirty="0" smtClean="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rPr>
                <a:t> واستخداماتها</a:t>
              </a:r>
              <a:endParaRPr lang="ar-EG" sz="5400" b="1" dirty="0">
                <a:ln>
                  <a:solidFill>
                    <a:prstClr val="white"/>
                  </a:solidFill>
                </a:ln>
                <a:solidFill>
                  <a:srgbClr val="C00000"/>
                </a:solidFill>
                <a:effectLst>
                  <a:glow rad="63500">
                    <a:srgbClr val="5B9BD5">
                      <a:satMod val="175000"/>
                      <a:alpha val="40000"/>
                    </a:srgbClr>
                  </a:glow>
                </a:effectLst>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15743932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1308538" y="4371975"/>
            <a:ext cx="5134303"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800" b="1" dirty="0">
                <a:solidFill>
                  <a:srgbClr val="E7E6E6">
                    <a:lumMod val="10000"/>
                  </a:srgbClr>
                </a:solidFill>
                <a:latin typeface="Calibri" panose="020F0502020204030204" pitchFamily="34" charset="0"/>
                <a:cs typeface="Adobe Arabic" panose="02040503050201020203" pitchFamily="18" charset="-78"/>
              </a:rPr>
              <a:t>أهمية تحليل البيانات الضخمة</a:t>
            </a:r>
            <a:endParaRPr kumimoji="0" lang="ar-EG" sz="1800" b="1" i="0" u="none" strike="noStrike" kern="1200" cap="none" spc="0" normalizeH="0" baseline="0" noProof="0" dirty="0">
              <a:ln>
                <a:noFill/>
              </a:ln>
              <a:solidFill>
                <a:srgbClr val="E7E6E6">
                  <a:lumMod val="10000"/>
                </a:srgbClr>
              </a:solidFill>
              <a:effectLst/>
              <a:uLnTx/>
              <a:uFillTx/>
              <a:latin typeface="Calibri" panose="020F0502020204030204" pitchFamily="34" charset="0"/>
              <a:ea typeface="+mn-ea"/>
              <a:cs typeface="Adobe Arabic" panose="02040503050201020203" pitchFamily="18" charset="-78"/>
            </a:endParaRPr>
          </a:p>
        </p:txBody>
      </p:sp>
    </p:spTree>
    <p:extLst>
      <p:ext uri="{BB962C8B-B14F-4D97-AF65-F5344CB8AC3E}">
        <p14:creationId xmlns:p14="http://schemas.microsoft.com/office/powerpoint/2010/main" val="3559813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أهمية تحليل البيانات الضخمة</a:t>
            </a:r>
          </a:p>
        </p:txBody>
      </p:sp>
      <p:grpSp>
        <p:nvGrpSpPr>
          <p:cNvPr id="3" name="Group 2"/>
          <p:cNvGrpSpPr/>
          <p:nvPr/>
        </p:nvGrpSpPr>
        <p:grpSpPr>
          <a:xfrm>
            <a:off x="2699880" y="1337809"/>
            <a:ext cx="5577428" cy="5520191"/>
            <a:chOff x="3265937" y="1502556"/>
            <a:chExt cx="5577428" cy="5520191"/>
          </a:xfrm>
        </p:grpSpPr>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265937" y="1502556"/>
              <a:ext cx="5577428" cy="5520191"/>
            </a:xfrm>
            <a:prstGeom prst="rect">
              <a:avLst/>
            </a:prstGeom>
          </p:spPr>
        </p:pic>
        <p:sp>
          <p:nvSpPr>
            <p:cNvPr id="6" name="Rectangle 5"/>
            <p:cNvSpPr/>
            <p:nvPr/>
          </p:nvSpPr>
          <p:spPr>
            <a:xfrm>
              <a:off x="5422358" y="3089796"/>
              <a:ext cx="1961537" cy="1384995"/>
            </a:xfrm>
            <a:prstGeom prst="rect">
              <a:avLst/>
            </a:prstGeom>
          </p:spPr>
          <p:txBody>
            <a:bodyPr wrap="square">
              <a:spAutoFit/>
            </a:bodyPr>
            <a:lstStyle/>
            <a:p>
              <a:pPr algn="ctr"/>
              <a:r>
                <a:rPr lang="ar-EG" sz="2800" b="1" dirty="0">
                  <a:solidFill>
                    <a:srgbClr val="C00000"/>
                  </a:solidFill>
                  <a:ea typeface="Calibri" panose="020F0502020204030204" pitchFamily="34" charset="0"/>
                  <a:cs typeface="Sakkal Majalla" panose="02000000000000000000" pitchFamily="2" charset="-78"/>
                </a:rPr>
                <a:t>تتمثل أهمية تحليلات البيانات الضخمة في</a:t>
              </a:r>
              <a:endParaRPr lang="ar-EG" sz="3200" dirty="0"/>
            </a:p>
          </p:txBody>
        </p:sp>
      </p:grpSp>
      <p:sp>
        <p:nvSpPr>
          <p:cNvPr id="7" name="Rectangle 6"/>
          <p:cNvSpPr/>
          <p:nvPr/>
        </p:nvSpPr>
        <p:spPr>
          <a:xfrm>
            <a:off x="6648150" y="1080887"/>
            <a:ext cx="3943650"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رصد واكتشاف أوجه القوة والضعف بناء على نتائج تحليل البيانات</a:t>
            </a:r>
          </a:p>
        </p:txBody>
      </p:sp>
      <p:sp>
        <p:nvSpPr>
          <p:cNvPr id="8" name="Rectangle 7"/>
          <p:cNvSpPr/>
          <p:nvPr/>
        </p:nvSpPr>
        <p:spPr>
          <a:xfrm>
            <a:off x="7544855" y="4957799"/>
            <a:ext cx="4080387" cy="147732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أنها تقدم للمسئولين حلولا للمشكلات وفقًا لنتائج تحليل البيانات الضخمة بما يتناسب مع طبيعة الجهة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أو الهيئة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9" name="Rectangle 8"/>
          <p:cNvSpPr/>
          <p:nvPr/>
        </p:nvSpPr>
        <p:spPr>
          <a:xfrm>
            <a:off x="67731" y="5419464"/>
            <a:ext cx="5264297"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أنها تزيد من فرص التنافس بما يحققه تحليل هذه البيانات من ميزات ونتائج جديدة تزيد من فرص التطور والتنمية</a:t>
            </a:r>
          </a:p>
        </p:txBody>
      </p:sp>
      <p:sp>
        <p:nvSpPr>
          <p:cNvPr id="10" name="Rectangle 9"/>
          <p:cNvSpPr/>
          <p:nvPr/>
        </p:nvSpPr>
        <p:spPr>
          <a:xfrm>
            <a:off x="234484" y="599145"/>
            <a:ext cx="4099174" cy="1477328"/>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أنها تساعد على اتخاذ القرارات الصحيحة من خلال نتائج تحليل البيانات، وزيادة فرص التنبؤ بالمستويات المستقبلية</a:t>
            </a:r>
          </a:p>
        </p:txBody>
      </p:sp>
      <p:pic>
        <p:nvPicPr>
          <p:cNvPr id="11" name="Picture 10" descr="Business big data analytics concept Chart and graph diagram research cloud technology Making report for optimization Vector flat illustration"/>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280" t="22522" r="6896" b="6374"/>
          <a:stretch/>
        </p:blipFill>
        <p:spPr bwMode="auto">
          <a:xfrm>
            <a:off x="8545286" y="2397015"/>
            <a:ext cx="3079956" cy="221852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589538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1308538" y="4371975"/>
            <a:ext cx="5134303"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800" b="1" dirty="0">
                <a:solidFill>
                  <a:srgbClr val="E7E6E6">
                    <a:lumMod val="10000"/>
                  </a:srgbClr>
                </a:solidFill>
                <a:latin typeface="Calibri" panose="020F0502020204030204" pitchFamily="34" charset="0"/>
                <a:cs typeface="Adobe Arabic" panose="02040503050201020203" pitchFamily="18" charset="-78"/>
              </a:rPr>
              <a:t>أنواع تحليلات البيانات الضخمة</a:t>
            </a:r>
            <a:endParaRPr kumimoji="0" lang="ar-EG" sz="1800" b="1" i="0" u="none" strike="noStrike" kern="1200" cap="none" spc="0" normalizeH="0" baseline="0" noProof="0" dirty="0">
              <a:ln>
                <a:noFill/>
              </a:ln>
              <a:solidFill>
                <a:srgbClr val="E7E6E6">
                  <a:lumMod val="10000"/>
                </a:srgbClr>
              </a:solidFill>
              <a:effectLst/>
              <a:uLnTx/>
              <a:uFillTx/>
              <a:latin typeface="Calibri" panose="020F0502020204030204" pitchFamily="34" charset="0"/>
              <a:ea typeface="+mn-ea"/>
              <a:cs typeface="Adobe Arabic" panose="02040503050201020203" pitchFamily="18" charset="-78"/>
            </a:endParaRPr>
          </a:p>
        </p:txBody>
      </p:sp>
    </p:spTree>
    <p:extLst>
      <p:ext uri="{BB962C8B-B14F-4D97-AF65-F5344CB8AC3E}">
        <p14:creationId xmlns:p14="http://schemas.microsoft.com/office/powerpoint/2010/main" val="28499453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أنواع تحليلات البيانات الضخمة</a:t>
            </a:r>
          </a:p>
        </p:txBody>
      </p:sp>
      <p:sp>
        <p:nvSpPr>
          <p:cNvPr id="2" name="Rectangle 1"/>
          <p:cNvSpPr/>
          <p:nvPr/>
        </p:nvSpPr>
        <p:spPr>
          <a:xfrm>
            <a:off x="892627" y="0"/>
            <a:ext cx="5617029" cy="1169551"/>
          </a:xfrm>
          <a:prstGeom prst="rect">
            <a:avLst/>
          </a:prstGeom>
        </p:spPr>
        <p:txBody>
          <a:bodyPr wrap="square">
            <a:spAutoFit/>
          </a:bodyPr>
          <a:lstStyle/>
          <a:p>
            <a:pPr algn="ctr" rtl="1">
              <a:lnSpc>
                <a:spcPct val="125000"/>
              </a:lnSpc>
            </a:pPr>
            <a:r>
              <a:rPr lang="ar-SA" sz="2800" b="1" dirty="0">
                <a:solidFill>
                  <a:srgbClr val="00B050"/>
                </a:solidFill>
                <a:ea typeface="Calibri" panose="020F0502020204030204" pitchFamily="34" charset="0"/>
                <a:cs typeface="Sakkal Majalla" panose="02000000000000000000" pitchFamily="2" charset="-78"/>
              </a:rPr>
              <a:t>تتعدد أنواع تحليلات البيانات الضخمة ولكل نوع أهداف واستخدامات معينة يوضحها الشكل التالي</a:t>
            </a:r>
            <a:endParaRPr lang="ar-EG" sz="3200" dirty="0"/>
          </a:p>
        </p:txBody>
      </p:sp>
      <p:grpSp>
        <p:nvGrpSpPr>
          <p:cNvPr id="5" name="Group 4"/>
          <p:cNvGrpSpPr/>
          <p:nvPr/>
        </p:nvGrpSpPr>
        <p:grpSpPr>
          <a:xfrm>
            <a:off x="729343" y="1390105"/>
            <a:ext cx="10495553" cy="4945381"/>
            <a:chOff x="-180977" y="15240"/>
            <a:chExt cx="6752595" cy="3489960"/>
          </a:xfrm>
        </p:grpSpPr>
        <p:grpSp>
          <p:nvGrpSpPr>
            <p:cNvPr id="6" name="Group 5"/>
            <p:cNvGrpSpPr/>
            <p:nvPr/>
          </p:nvGrpSpPr>
          <p:grpSpPr>
            <a:xfrm>
              <a:off x="0" y="15240"/>
              <a:ext cx="6314440" cy="1832610"/>
              <a:chOff x="-457200" y="15240"/>
              <a:chExt cx="6314440" cy="1832610"/>
            </a:xfrm>
          </p:grpSpPr>
          <p:grpSp>
            <p:nvGrpSpPr>
              <p:cNvPr id="20" name="Group 19"/>
              <p:cNvGrpSpPr/>
              <p:nvPr/>
            </p:nvGrpSpPr>
            <p:grpSpPr>
              <a:xfrm>
                <a:off x="0" y="15240"/>
                <a:ext cx="5448300" cy="1146810"/>
                <a:chOff x="409575" y="15240"/>
                <a:chExt cx="5448300" cy="1146810"/>
              </a:xfrm>
            </p:grpSpPr>
            <p:grpSp>
              <p:nvGrpSpPr>
                <p:cNvPr id="27" name="Group 26"/>
                <p:cNvGrpSpPr/>
                <p:nvPr/>
              </p:nvGrpSpPr>
              <p:grpSpPr>
                <a:xfrm>
                  <a:off x="409575" y="15240"/>
                  <a:ext cx="5448300" cy="899160"/>
                  <a:chOff x="409575" y="15240"/>
                  <a:chExt cx="5448300" cy="899160"/>
                </a:xfrm>
              </p:grpSpPr>
              <p:grpSp>
                <p:nvGrpSpPr>
                  <p:cNvPr id="34" name="Group 33"/>
                  <p:cNvGrpSpPr/>
                  <p:nvPr/>
                </p:nvGrpSpPr>
                <p:grpSpPr>
                  <a:xfrm>
                    <a:off x="2171067" y="15240"/>
                    <a:ext cx="1800225" cy="899160"/>
                    <a:chOff x="323217" y="15240"/>
                    <a:chExt cx="1800225" cy="899160"/>
                  </a:xfrm>
                </p:grpSpPr>
                <p:sp>
                  <p:nvSpPr>
                    <p:cNvPr id="36" name="Rectangle 35"/>
                    <p:cNvSpPr/>
                    <p:nvPr/>
                  </p:nvSpPr>
                  <p:spPr>
                    <a:xfrm>
                      <a:off x="323217" y="15240"/>
                      <a:ext cx="1800225" cy="6096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cxnSp>
                  <p:nvCxnSpPr>
                    <p:cNvPr id="37" name="Straight Connector 36"/>
                    <p:cNvCxnSpPr/>
                    <p:nvPr/>
                  </p:nvCxnSpPr>
                  <p:spPr>
                    <a:xfrm>
                      <a:off x="1232536" y="647700"/>
                      <a:ext cx="0" cy="266700"/>
                    </a:xfrm>
                    <a:prstGeom prst="line">
                      <a:avLst/>
                    </a:prstGeom>
                    <a:noFill/>
                    <a:ln w="6350" cap="flat" cmpd="sng" algn="ctr">
                      <a:solidFill>
                        <a:srgbClr val="00B050"/>
                      </a:solidFill>
                      <a:prstDash val="solid"/>
                      <a:miter lim="800000"/>
                    </a:ln>
                    <a:effectLst/>
                  </p:spPr>
                </p:cxnSp>
              </p:grpSp>
              <p:cxnSp>
                <p:nvCxnSpPr>
                  <p:cNvPr id="35" name="Straight Connector 34"/>
                  <p:cNvCxnSpPr/>
                  <p:nvPr/>
                </p:nvCxnSpPr>
                <p:spPr>
                  <a:xfrm>
                    <a:off x="409575" y="895350"/>
                    <a:ext cx="5448300" cy="0"/>
                  </a:xfrm>
                  <a:prstGeom prst="line">
                    <a:avLst/>
                  </a:prstGeom>
                  <a:noFill/>
                  <a:ln w="6350" cap="flat" cmpd="sng" algn="ctr">
                    <a:solidFill>
                      <a:srgbClr val="00B050"/>
                    </a:solidFill>
                    <a:prstDash val="solid"/>
                    <a:miter lim="800000"/>
                  </a:ln>
                  <a:effectLst/>
                </p:spPr>
              </p:cxnSp>
            </p:grpSp>
            <p:cxnSp>
              <p:nvCxnSpPr>
                <p:cNvPr id="28" name="Straight Connector 27"/>
                <p:cNvCxnSpPr/>
                <p:nvPr/>
              </p:nvCxnSpPr>
              <p:spPr>
                <a:xfrm>
                  <a:off x="5848350" y="904875"/>
                  <a:ext cx="0" cy="257175"/>
                </a:xfrm>
                <a:prstGeom prst="line">
                  <a:avLst/>
                </a:prstGeom>
                <a:noFill/>
                <a:ln w="6350" cap="flat" cmpd="sng" algn="ctr">
                  <a:solidFill>
                    <a:srgbClr val="00B050"/>
                  </a:solidFill>
                  <a:prstDash val="solid"/>
                  <a:miter lim="800000"/>
                </a:ln>
                <a:effectLst/>
              </p:spPr>
            </p:cxnSp>
            <p:cxnSp>
              <p:nvCxnSpPr>
                <p:cNvPr id="29" name="Straight Connector 28"/>
                <p:cNvCxnSpPr/>
                <p:nvPr/>
              </p:nvCxnSpPr>
              <p:spPr>
                <a:xfrm>
                  <a:off x="4762500" y="895350"/>
                  <a:ext cx="0" cy="257175"/>
                </a:xfrm>
                <a:prstGeom prst="line">
                  <a:avLst/>
                </a:prstGeom>
                <a:noFill/>
                <a:ln w="6350" cap="flat" cmpd="sng" algn="ctr">
                  <a:solidFill>
                    <a:srgbClr val="00B050"/>
                  </a:solidFill>
                  <a:prstDash val="solid"/>
                  <a:miter lim="800000"/>
                </a:ln>
                <a:effectLst/>
              </p:spPr>
            </p:cxnSp>
            <p:cxnSp>
              <p:nvCxnSpPr>
                <p:cNvPr id="30" name="Straight Connector 29"/>
                <p:cNvCxnSpPr/>
                <p:nvPr/>
              </p:nvCxnSpPr>
              <p:spPr>
                <a:xfrm>
                  <a:off x="3676650" y="885825"/>
                  <a:ext cx="0" cy="257175"/>
                </a:xfrm>
                <a:prstGeom prst="line">
                  <a:avLst/>
                </a:prstGeom>
                <a:noFill/>
                <a:ln w="6350" cap="flat" cmpd="sng" algn="ctr">
                  <a:solidFill>
                    <a:srgbClr val="00B050"/>
                  </a:solidFill>
                  <a:prstDash val="solid"/>
                  <a:miter lim="800000"/>
                </a:ln>
                <a:effectLst/>
              </p:spPr>
            </p:cxnSp>
            <p:cxnSp>
              <p:nvCxnSpPr>
                <p:cNvPr id="31" name="Straight Connector 30"/>
                <p:cNvCxnSpPr/>
                <p:nvPr/>
              </p:nvCxnSpPr>
              <p:spPr>
                <a:xfrm>
                  <a:off x="2562225" y="895350"/>
                  <a:ext cx="0" cy="257175"/>
                </a:xfrm>
                <a:prstGeom prst="line">
                  <a:avLst/>
                </a:prstGeom>
                <a:noFill/>
                <a:ln w="6350" cap="flat" cmpd="sng" algn="ctr">
                  <a:solidFill>
                    <a:srgbClr val="00B050"/>
                  </a:solidFill>
                  <a:prstDash val="solid"/>
                  <a:miter lim="800000"/>
                </a:ln>
                <a:effectLst/>
              </p:spPr>
            </p:cxnSp>
            <p:cxnSp>
              <p:nvCxnSpPr>
                <p:cNvPr id="32" name="Straight Connector 31"/>
                <p:cNvCxnSpPr/>
                <p:nvPr/>
              </p:nvCxnSpPr>
              <p:spPr>
                <a:xfrm>
                  <a:off x="1504950" y="904875"/>
                  <a:ext cx="0" cy="257175"/>
                </a:xfrm>
                <a:prstGeom prst="line">
                  <a:avLst/>
                </a:prstGeom>
                <a:noFill/>
                <a:ln w="6350" cap="flat" cmpd="sng" algn="ctr">
                  <a:solidFill>
                    <a:srgbClr val="00B050"/>
                  </a:solidFill>
                  <a:prstDash val="solid"/>
                  <a:miter lim="800000"/>
                </a:ln>
                <a:effectLst/>
              </p:spPr>
            </p:cxnSp>
            <p:cxnSp>
              <p:nvCxnSpPr>
                <p:cNvPr id="33" name="Straight Connector 32"/>
                <p:cNvCxnSpPr/>
                <p:nvPr/>
              </p:nvCxnSpPr>
              <p:spPr>
                <a:xfrm>
                  <a:off x="409575" y="895350"/>
                  <a:ext cx="0" cy="257175"/>
                </a:xfrm>
                <a:prstGeom prst="line">
                  <a:avLst/>
                </a:prstGeom>
                <a:noFill/>
                <a:ln w="6350" cap="flat" cmpd="sng" algn="ctr">
                  <a:solidFill>
                    <a:srgbClr val="00B050"/>
                  </a:solidFill>
                  <a:prstDash val="solid"/>
                  <a:miter lim="800000"/>
                </a:ln>
                <a:effectLst/>
              </p:spPr>
            </p:cxnSp>
          </p:grpSp>
          <p:sp>
            <p:nvSpPr>
              <p:cNvPr id="21" name="Rectangle 20"/>
              <p:cNvSpPr/>
              <p:nvPr/>
            </p:nvSpPr>
            <p:spPr>
              <a:xfrm>
                <a:off x="5124450" y="1162050"/>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sp>
            <p:nvSpPr>
              <p:cNvPr id="22" name="Rectangle 21"/>
              <p:cNvSpPr/>
              <p:nvPr/>
            </p:nvSpPr>
            <p:spPr>
              <a:xfrm>
                <a:off x="4010025" y="1152525"/>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sp>
            <p:nvSpPr>
              <p:cNvPr id="23" name="Rectangle 22"/>
              <p:cNvSpPr/>
              <p:nvPr/>
            </p:nvSpPr>
            <p:spPr>
              <a:xfrm>
                <a:off x="2895600" y="1143000"/>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sp>
            <p:nvSpPr>
              <p:cNvPr id="24" name="Rectangle 23"/>
              <p:cNvSpPr/>
              <p:nvPr/>
            </p:nvSpPr>
            <p:spPr>
              <a:xfrm>
                <a:off x="1781175" y="1133475"/>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sp>
            <p:nvSpPr>
              <p:cNvPr id="25" name="Rectangle 24"/>
              <p:cNvSpPr/>
              <p:nvPr/>
            </p:nvSpPr>
            <p:spPr>
              <a:xfrm>
                <a:off x="666750" y="1152525"/>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sp>
            <p:nvSpPr>
              <p:cNvPr id="26" name="Rectangle 25"/>
              <p:cNvSpPr/>
              <p:nvPr/>
            </p:nvSpPr>
            <p:spPr>
              <a:xfrm>
                <a:off x="-457200" y="1162050"/>
                <a:ext cx="732790" cy="6858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endParaRPr>
              </a:p>
            </p:txBody>
          </p:sp>
        </p:grpSp>
        <p:sp>
          <p:nvSpPr>
            <p:cNvPr id="7" name="Rectangle 6"/>
            <p:cNvSpPr/>
            <p:nvPr/>
          </p:nvSpPr>
          <p:spPr>
            <a:xfrm>
              <a:off x="2318704" y="40905"/>
              <a:ext cx="1600200" cy="51435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أنواع تحليلات البيانات</a:t>
              </a:r>
              <a:endPar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5633719" y="1177273"/>
              <a:ext cx="628650"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a:t>
              </a:r>
              <a:r>
                <a:rPr kumimoji="0" lang="en-US" sz="2400" b="1" i="0" u="none" strike="noStrike" kern="0" cap="none" spc="0" normalizeH="0" baseline="0" noProof="0" dirty="0">
                  <a:ln>
                    <a:noFill/>
                  </a:ln>
                  <a:solidFill>
                    <a:srgbClr val="00B050"/>
                  </a:solidFill>
                  <a:effectLst/>
                  <a:uLnTx/>
                  <a:uFillTx/>
                  <a:latin typeface="Adobe Arabic" panose="02040503050201020203" pitchFamily="18" charset="-78"/>
                  <a:ea typeface="Calibri" panose="020F0502020204030204" pitchFamily="34" charset="0"/>
                  <a:cs typeface="Arial" panose="020B0604020202020204" pitchFamily="34" charset="0"/>
                </a:rPr>
                <a:t/>
              </a:r>
              <a:br>
                <a:rPr kumimoji="0" lang="en-US" sz="2400" b="1" i="0" u="none" strike="noStrike" kern="0" cap="none" spc="0" normalizeH="0" baseline="0" noProof="0" dirty="0">
                  <a:ln>
                    <a:noFill/>
                  </a:ln>
                  <a:solidFill>
                    <a:srgbClr val="00B050"/>
                  </a:solidFill>
                  <a:effectLst/>
                  <a:uLnTx/>
                  <a:uFillTx/>
                  <a:latin typeface="Adobe Arabic" panose="02040503050201020203" pitchFamily="18" charset="-78"/>
                  <a:ea typeface="Calibri" panose="020F0502020204030204" pitchFamily="34" charset="0"/>
                  <a:cs typeface="Arial" panose="020B0604020202020204" pitchFamily="34" charset="0"/>
                </a:rPr>
              </a:br>
              <a:r>
                <a:rPr kumimoji="0" lang="ar-SA" sz="2400" b="1"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 وصفى</a:t>
              </a:r>
              <a:endParaRPr kumimoji="0" lang="en-US" sz="2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4479873" y="1175431"/>
              <a:ext cx="704215"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 استكشافي</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3381376" y="1133474"/>
              <a:ext cx="704215"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 استنتاجي</a:t>
              </a:r>
              <a:endParaRPr kumimoji="0" lang="en-US" sz="2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2260548" y="1133475"/>
              <a:ext cx="704215"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 تنبؤي</a:t>
              </a:r>
              <a:endParaRPr kumimoji="0" lang="en-US" sz="2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1136598" y="1171044"/>
              <a:ext cx="704215"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smtClean="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a:t>
              </a:r>
              <a:br>
                <a:rPr kumimoji="0" lang="ar-SA" sz="2400" b="1" i="0" u="none" strike="noStrike" kern="0" cap="none" spc="0" normalizeH="0" baseline="0" noProof="0" dirty="0" smtClean="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br>
              <a:r>
                <a:rPr kumimoji="0" lang="ar-SA" sz="2400" b="1" i="0" u="none" strike="noStrike" kern="0" cap="none" spc="0" normalizeH="0" baseline="0" noProof="0" dirty="0" smtClean="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 </a:t>
              </a:r>
              <a:r>
                <a:rPr kumimoji="0" lang="ar-SA" sz="2400" b="1"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سبي</a:t>
              </a:r>
              <a:endParaRPr kumimoji="0" lang="en-US" sz="2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38101" y="1143000"/>
              <a:ext cx="704215" cy="6762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تحليل ميكانيكي</a:t>
              </a:r>
              <a:endParaRPr kumimoji="0" lang="en-US" sz="2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5476243" y="1951717"/>
              <a:ext cx="1095375" cy="107723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وصف ملخص للبيانات</a:t>
              </a:r>
              <a:r>
                <a:rPr kumimoji="0" lang="ar-SA"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rPr>
                <a:t> </a:t>
              </a: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ولا</a:t>
              </a:r>
              <a:r>
                <a:rPr kumimoji="0" lang="ar-SA"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rPr>
                <a:t> </a:t>
              </a: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يتطلب ايجاد</a:t>
              </a:r>
              <a:r>
                <a:rPr kumimoji="0" lang="ar-SA"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rPr>
                <a:t> </a:t>
              </a: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تفسيرات</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5" name="Rectangle 14"/>
            <p:cNvSpPr/>
            <p:nvPr/>
          </p:nvSpPr>
          <p:spPr>
            <a:xfrm>
              <a:off x="4105266" y="1932281"/>
              <a:ext cx="1266827" cy="1572919"/>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إيجاد علاقات واكتشافات وارتباطات لعدة متغيرات بغرض إيجاد أفكار وفرضيات معينة</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6" name="Rectangle 15"/>
            <p:cNvSpPr/>
            <p:nvPr/>
          </p:nvSpPr>
          <p:spPr>
            <a:xfrm>
              <a:off x="2923543" y="1932281"/>
              <a:ext cx="1095375" cy="107723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قياس واحتساب العلاقات المختلفة بين القياسات المتوفرة</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7" name="Rectangle 16"/>
            <p:cNvSpPr/>
            <p:nvPr/>
          </p:nvSpPr>
          <p:spPr>
            <a:xfrm>
              <a:off x="1895473" y="1932281"/>
              <a:ext cx="932817" cy="107723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توقع قياسات معينة من قياسات موجودة</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8" name="Rectangle 17"/>
            <p:cNvSpPr/>
            <p:nvPr/>
          </p:nvSpPr>
          <p:spPr>
            <a:xfrm>
              <a:off x="866773" y="1922756"/>
              <a:ext cx="932817" cy="107723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احتساب مقاييس معينة في حالة مقاييس اخرى</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9" name="Rectangle 18"/>
            <p:cNvSpPr/>
            <p:nvPr/>
          </p:nvSpPr>
          <p:spPr>
            <a:xfrm>
              <a:off x="-180977" y="1904765"/>
              <a:ext cx="932817" cy="107723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ايجاد علاقة حتمية ومؤكدة بين قياسين</a:t>
              </a:r>
              <a:endParaRPr kumimoji="0" lang="en-US"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19439933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a:solidFill>
                  <a:srgbClr val="C00000"/>
                </a:solidFill>
                <a:latin typeface="Calibri" panose="020F0502020204030204" pitchFamily="34" charset="0"/>
                <a:ea typeface="Calibri" panose="020F0502020204030204" pitchFamily="34" charset="0"/>
                <a:cs typeface="Adobe Arabic" panose="02040503050201020203" pitchFamily="18" charset="-78"/>
              </a:rPr>
              <a:t>أنواع تحليلات البيانات الضخمة</a:t>
            </a:r>
            <a:endPar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 name="Rectangle 2"/>
          <p:cNvSpPr/>
          <p:nvPr/>
        </p:nvSpPr>
        <p:spPr>
          <a:xfrm>
            <a:off x="1104900" y="1118216"/>
            <a:ext cx="9720943" cy="604012"/>
          </a:xfrm>
          <a:prstGeom prst="rect">
            <a:avLst/>
          </a:prstGeom>
        </p:spPr>
        <p:txBody>
          <a:bodyPr wrap="square">
            <a:spAutoFit/>
          </a:bodyPr>
          <a:lstStyle/>
          <a:p>
            <a:pPr algn="ctr" rtl="1">
              <a:lnSpc>
                <a:spcPct val="125000"/>
              </a:lnSpc>
            </a:pPr>
            <a:r>
              <a:rPr lang="ar-SA" sz="2800" b="1" dirty="0">
                <a:solidFill>
                  <a:srgbClr val="00B050"/>
                </a:solidFill>
                <a:ea typeface="Calibri" panose="020F0502020204030204" pitchFamily="34" charset="0"/>
                <a:cs typeface="Sakkal Majalla" panose="02000000000000000000" pitchFamily="2" charset="-78"/>
              </a:rPr>
              <a:t>تنقسم تحليلات البيانات </a:t>
            </a:r>
            <a:r>
              <a:rPr lang="ar-SA" sz="2800" b="1" dirty="0" smtClean="0">
                <a:solidFill>
                  <a:srgbClr val="00B050"/>
                </a:solidFill>
                <a:ea typeface="Calibri" panose="020F0502020204030204" pitchFamily="34" charset="0"/>
                <a:cs typeface="Sakkal Majalla" panose="02000000000000000000" pitchFamily="2" charset="-78"/>
              </a:rPr>
              <a:t>الضخمة إلى </a:t>
            </a:r>
            <a:r>
              <a:rPr lang="ar-SA" sz="2800" b="1" dirty="0">
                <a:solidFill>
                  <a:srgbClr val="00B050"/>
                </a:solidFill>
                <a:ea typeface="Calibri" panose="020F0502020204030204" pitchFamily="34" charset="0"/>
                <a:cs typeface="Sakkal Majalla" panose="02000000000000000000" pitchFamily="2" charset="-78"/>
              </a:rPr>
              <a:t>ستة أنواع كما في الشكل هي</a:t>
            </a:r>
            <a:endParaRPr lang="ar-EG" sz="3200" dirty="0"/>
          </a:p>
        </p:txBody>
      </p:sp>
      <p:grpSp>
        <p:nvGrpSpPr>
          <p:cNvPr id="6" name="Group 5"/>
          <p:cNvGrpSpPr/>
          <p:nvPr/>
        </p:nvGrpSpPr>
        <p:grpSpPr>
          <a:xfrm>
            <a:off x="9277810" y="1438806"/>
            <a:ext cx="2642047" cy="1030512"/>
            <a:chOff x="9277810" y="959822"/>
            <a:chExt cx="2642047" cy="1030512"/>
          </a:xfrm>
        </p:grpSpPr>
        <p:pic>
          <p:nvPicPr>
            <p:cNvPr id="5" name="Picture 4" descr="Data analysis concept illustrati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2" name="Rectangle 1"/>
            <p:cNvSpPr/>
            <p:nvPr/>
          </p:nvSpPr>
          <p:spPr>
            <a:xfrm>
              <a:off x="9277810" y="1436977"/>
              <a:ext cx="1912704"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a:t>
              </a: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الوصفي:</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1</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283028" y="2426651"/>
            <a:ext cx="10907486" cy="1015663"/>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هو التحليل الذي يستهدف منه عمل ملخص وصفي للبيانات ولا يتطلب إيجاد تفسيرات لها مثل ما يقدمه تحليل البيانات للإحصاء السكاني لدولة معينة حيث لا يقدم التحليل سوى خلاصة لما يشمله استبيان الاحصاء من جنس وعمر وعنوان وغيره</a:t>
            </a:r>
            <a:endParaRPr lang="ar-EG" sz="2800" dirty="0"/>
          </a:p>
        </p:txBody>
      </p:sp>
      <p:grpSp>
        <p:nvGrpSpPr>
          <p:cNvPr id="9" name="Group 8"/>
          <p:cNvGrpSpPr/>
          <p:nvPr/>
        </p:nvGrpSpPr>
        <p:grpSpPr>
          <a:xfrm>
            <a:off x="9001544" y="3442314"/>
            <a:ext cx="2918313" cy="1106714"/>
            <a:chOff x="9001544" y="959822"/>
            <a:chExt cx="2918313" cy="1106714"/>
          </a:xfrm>
        </p:grpSpPr>
        <p:pic>
          <p:nvPicPr>
            <p:cNvPr id="10" name="Picture 9" descr="Data analysis concept illustrati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11" name="Rectangle 10"/>
            <p:cNvSpPr/>
            <p:nvPr/>
          </p:nvSpPr>
          <p:spPr>
            <a:xfrm>
              <a:off x="9001544" y="1513179"/>
              <a:ext cx="2255746"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الاستكشافي:</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2</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283028" y="4430159"/>
            <a:ext cx="10907486" cy="1454244"/>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هو التحليل الذي يهدف إلى إيجاد علاقات واكتشافات وارتباطات وميول لعدة متغيرات بغرض إيجاد أفكار وفرضيات معينة، مثل ما قام به مجموعة من الهواة الذين حللوا بيانات فضائية كثيرة جمعها "مقراب كبلر" وبعد التحليل وجدوا نظاما شمسيا يتكون من أربعة كواكب وذلك بتحليل خصائص الضوء</a:t>
            </a:r>
            <a:endParaRPr lang="ar-EG" sz="2800" dirty="0"/>
          </a:p>
        </p:txBody>
      </p:sp>
    </p:spTree>
    <p:extLst>
      <p:ext uri="{BB962C8B-B14F-4D97-AF65-F5344CB8AC3E}">
        <p14:creationId xmlns:p14="http://schemas.microsoft.com/office/powerpoint/2010/main" val="9299113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a:solidFill>
                  <a:srgbClr val="C00000"/>
                </a:solidFill>
                <a:latin typeface="Calibri" panose="020F0502020204030204" pitchFamily="34" charset="0"/>
                <a:ea typeface="Calibri" panose="020F0502020204030204" pitchFamily="34" charset="0"/>
                <a:cs typeface="Adobe Arabic" panose="02040503050201020203" pitchFamily="18" charset="-78"/>
              </a:rPr>
              <a:t>أنواع تحليلات البيانات الضخمة</a:t>
            </a:r>
            <a:endPar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6" name="Group 5"/>
          <p:cNvGrpSpPr/>
          <p:nvPr/>
        </p:nvGrpSpPr>
        <p:grpSpPr>
          <a:xfrm>
            <a:off x="9131831" y="1276904"/>
            <a:ext cx="2788026" cy="1033457"/>
            <a:chOff x="9131831" y="959822"/>
            <a:chExt cx="2788026" cy="1033457"/>
          </a:xfrm>
        </p:grpSpPr>
        <p:pic>
          <p:nvPicPr>
            <p:cNvPr id="5" name="Picture 4" descr="Data analysis concept illustrati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2" name="Rectangle 1"/>
            <p:cNvSpPr/>
            <p:nvPr/>
          </p:nvSpPr>
          <p:spPr>
            <a:xfrm>
              <a:off x="9131831" y="1439922"/>
              <a:ext cx="2170787"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الاستنتاجي:</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3</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283028" y="2264749"/>
            <a:ext cx="10907486" cy="1454244"/>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يعتبر التحليل الاستنتاجي أحد أكثر التحليلات شيوعا في البحوث العلمية، ويذهب إلى ما وراء التحليل الاستكشافي ليرى إن كانت الأنماط المكتشفة صالحة لكي تكون وراء مجاميع البيانات المتوفرة، حيث يقوم هذا التحليل بقياس واحتساب العلاقات المختلفة بين القياسات المتوفرة</a:t>
            </a:r>
            <a:endParaRPr lang="ar-EG" sz="2800" dirty="0"/>
          </a:p>
        </p:txBody>
      </p:sp>
      <p:grpSp>
        <p:nvGrpSpPr>
          <p:cNvPr id="9" name="Group 8"/>
          <p:cNvGrpSpPr/>
          <p:nvPr/>
        </p:nvGrpSpPr>
        <p:grpSpPr>
          <a:xfrm>
            <a:off x="9450829" y="3822575"/>
            <a:ext cx="2469028" cy="1079070"/>
            <a:chOff x="9450829" y="959822"/>
            <a:chExt cx="2469028" cy="1079070"/>
          </a:xfrm>
        </p:grpSpPr>
        <p:pic>
          <p:nvPicPr>
            <p:cNvPr id="10" name="Picture 9" descr="Data analysis concept illustrati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11" name="Rectangle 10"/>
            <p:cNvSpPr/>
            <p:nvPr/>
          </p:nvSpPr>
          <p:spPr>
            <a:xfrm>
              <a:off x="9450829" y="1485535"/>
              <a:ext cx="1851789"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a:t>
              </a: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التنبؤى:</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4</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283028" y="4810420"/>
            <a:ext cx="10907486" cy="992579"/>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يهتم هذا التحليل بتوقع قياسات معينة من قياسات موجودة، مثال ذلك ما تقوم به المؤسسات الإحصائية من تنبؤ نتيجة الانتخابات من خلال تحليل سلوك التنبؤ الذي تتم ملاحظته في الاستبيانات</a:t>
            </a:r>
            <a:endParaRPr lang="ar-EG" sz="2800" dirty="0"/>
          </a:p>
        </p:txBody>
      </p:sp>
      <p:pic>
        <p:nvPicPr>
          <p:cNvPr id="14" name="Picture 13" descr="Marketer online service or platform Advertising and promotion Marketing strategy and communucation with a customer Analytic software Isolated flat vector illustration"/>
          <p:cNvPicPr/>
          <p:nvPr/>
        </p:nvPicPr>
        <p:blipFill rotWithShape="1">
          <a:blip r:embed="rId6" cstate="print">
            <a:extLst>
              <a:ext uri="{28A0092B-C50C-407E-A947-70E740481C1C}">
                <a14:useLocalDpi xmlns:a14="http://schemas.microsoft.com/office/drawing/2010/main" val="0"/>
              </a:ext>
            </a:extLst>
          </a:blip>
          <a:srcRect l="2426" t="25719" r="2426" b="6808"/>
          <a:stretch/>
        </p:blipFill>
        <p:spPr bwMode="auto">
          <a:xfrm>
            <a:off x="1776937" y="166467"/>
            <a:ext cx="3658598" cy="222087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132036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a:solidFill>
                  <a:srgbClr val="C00000"/>
                </a:solidFill>
                <a:latin typeface="Calibri" panose="020F0502020204030204" pitchFamily="34" charset="0"/>
                <a:ea typeface="Calibri" panose="020F0502020204030204" pitchFamily="34" charset="0"/>
                <a:cs typeface="Adobe Arabic" panose="02040503050201020203" pitchFamily="18" charset="-78"/>
              </a:rPr>
              <a:t>أنواع تحليلات البيانات الضخمة</a:t>
            </a:r>
            <a:endPar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6" name="Group 5"/>
          <p:cNvGrpSpPr/>
          <p:nvPr/>
        </p:nvGrpSpPr>
        <p:grpSpPr>
          <a:xfrm>
            <a:off x="9323390" y="1276904"/>
            <a:ext cx="2596467" cy="1033457"/>
            <a:chOff x="9323390" y="959822"/>
            <a:chExt cx="2596467" cy="1033457"/>
          </a:xfrm>
        </p:grpSpPr>
        <p:pic>
          <p:nvPicPr>
            <p:cNvPr id="5" name="Picture 4" descr="Data analysis concept illustrati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2" name="Rectangle 1"/>
            <p:cNvSpPr/>
            <p:nvPr/>
          </p:nvSpPr>
          <p:spPr>
            <a:xfrm>
              <a:off x="9323390" y="1439922"/>
              <a:ext cx="1787669"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السببي:</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5</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283028" y="2264749"/>
            <a:ext cx="10907486" cy="992579"/>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يقوم التحليل السببي باحتساب مقاييس معينة في حالة تغير مقاييس أخرى، ومثال ذلك احتساب تأثير ممارسة معينة </a:t>
            </a:r>
            <a:r>
              <a:rPr lang="ar-SA" sz="2400" b="1" dirty="0" smtClean="0">
                <a:solidFill>
                  <a:srgbClr val="002060"/>
                </a:solidFill>
                <a:ea typeface="Calibri" panose="020F0502020204030204" pitchFamily="34" charset="0"/>
                <a:cs typeface="Sakkal Majalla" panose="02000000000000000000" pitchFamily="2" charset="-78"/>
              </a:rPr>
              <a:t/>
            </a:r>
            <a:br>
              <a:rPr lang="ar-SA" sz="2400" b="1" dirty="0" smtClean="0">
                <a:solidFill>
                  <a:srgbClr val="002060"/>
                </a:solidFill>
                <a:ea typeface="Calibri" panose="020F0502020204030204" pitchFamily="34" charset="0"/>
                <a:cs typeface="Sakkal Majalla" panose="02000000000000000000" pitchFamily="2" charset="-78"/>
              </a:rPr>
            </a:br>
            <a:r>
              <a:rPr lang="ar-SA" sz="2400" b="1" dirty="0" smtClean="0">
                <a:solidFill>
                  <a:srgbClr val="002060"/>
                </a:solidFill>
                <a:ea typeface="Calibri" panose="020F0502020204030204" pitchFamily="34" charset="0"/>
                <a:cs typeface="Sakkal Majalla" panose="02000000000000000000" pitchFamily="2" charset="-78"/>
              </a:rPr>
              <a:t>على </a:t>
            </a:r>
            <a:r>
              <a:rPr lang="ar-SA" sz="2400" b="1" dirty="0">
                <a:solidFill>
                  <a:srgbClr val="002060"/>
                </a:solidFill>
                <a:ea typeface="Calibri" panose="020F0502020204030204" pitchFamily="34" charset="0"/>
                <a:cs typeface="Sakkal Majalla" panose="02000000000000000000" pitchFamily="2" charset="-78"/>
              </a:rPr>
              <a:t>تقليل الإصابة بمرض معين</a:t>
            </a:r>
            <a:endParaRPr lang="ar-EG" sz="2800" dirty="0"/>
          </a:p>
        </p:txBody>
      </p:sp>
      <p:grpSp>
        <p:nvGrpSpPr>
          <p:cNvPr id="9" name="Group 8"/>
          <p:cNvGrpSpPr/>
          <p:nvPr/>
        </p:nvGrpSpPr>
        <p:grpSpPr>
          <a:xfrm>
            <a:off x="9204461" y="3822575"/>
            <a:ext cx="2715396" cy="1053034"/>
            <a:chOff x="9204461" y="959822"/>
            <a:chExt cx="2715396" cy="1053034"/>
          </a:xfrm>
        </p:grpSpPr>
        <p:pic>
          <p:nvPicPr>
            <p:cNvPr id="10" name="Picture 9" descr="Data analysis concept illustrati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90514" y="1327726"/>
              <a:ext cx="729343" cy="619941"/>
            </a:xfrm>
            <a:prstGeom prst="rect">
              <a:avLst/>
            </a:prstGeom>
            <a:noFill/>
            <a:ln>
              <a:noFill/>
            </a:ln>
          </p:spPr>
        </p:pic>
        <p:sp>
          <p:nvSpPr>
            <p:cNvPr id="11" name="Rectangle 10"/>
            <p:cNvSpPr/>
            <p:nvPr/>
          </p:nvSpPr>
          <p:spPr>
            <a:xfrm>
              <a:off x="9204461" y="1459499"/>
              <a:ext cx="2040943" cy="553357"/>
            </a:xfrm>
            <a:prstGeom prst="rect">
              <a:avLst/>
            </a:prstGeom>
          </p:spPr>
          <p:txBody>
            <a:bodyPr wrap="none">
              <a:spAutoFit/>
            </a:bodyPr>
            <a:lstStyle/>
            <a:p>
              <a:pPr algn="ct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الميكانيكي:</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555185" y="959822"/>
              <a:ext cx="330539" cy="553357"/>
            </a:xfrm>
            <a:prstGeom prst="rect">
              <a:avLst/>
            </a:prstGeom>
          </p:spPr>
          <p:txBody>
            <a:bodyPr wrap="none">
              <a:spAutoFit/>
            </a:bodyPr>
            <a:lstStyle/>
            <a:p>
              <a:pPr algn="ct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6</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283028" y="4810420"/>
            <a:ext cx="10907486" cy="530915"/>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يقوم هذه التحليل بإيجاد علاقة حتمية ومؤكدة بين قياسين</a:t>
            </a:r>
            <a:endParaRPr lang="ar-EG" sz="2800" dirty="0"/>
          </a:p>
        </p:txBody>
      </p:sp>
      <p:pic>
        <p:nvPicPr>
          <p:cNvPr id="14" name="Picture 13" descr="Control panel concept illustration"/>
          <p:cNvPicPr/>
          <p:nvPr/>
        </p:nvPicPr>
        <p:blipFill rotWithShape="1">
          <a:blip r:embed="rId6" cstate="print">
            <a:extLst>
              <a:ext uri="{28A0092B-C50C-407E-A947-70E740481C1C}">
                <a14:useLocalDpi xmlns:a14="http://schemas.microsoft.com/office/drawing/2010/main" val="0"/>
              </a:ext>
            </a:extLst>
          </a:blip>
          <a:srcRect l="6513" t="9962" r="10856" b="11749"/>
          <a:stretch/>
        </p:blipFill>
        <p:spPr bwMode="auto">
          <a:xfrm>
            <a:off x="401295" y="3033565"/>
            <a:ext cx="4442848" cy="321483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682773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325540" y="4732616"/>
            <a:ext cx="6511719" cy="769441"/>
          </a:xfrm>
          <a:prstGeom prst="rect">
            <a:avLst/>
          </a:prstGeom>
        </p:spPr>
        <p:txBody>
          <a:bodyPr wrap="none">
            <a:prstTxWarp prst="textPlain">
              <a:avLst/>
            </a:prstTxWarp>
            <a:spAutoFit/>
          </a:bodyPr>
          <a:lstStyle/>
          <a:p>
            <a:pPr lvl="0" algn="ctr" rtl="1">
              <a:defRPr/>
            </a:pPr>
            <a:r>
              <a:rPr lang="ar-EG" sz="4400" b="1" spc="300" dirty="0">
                <a:ln>
                  <a:solidFill>
                    <a:sysClr val="windowText" lastClr="000000"/>
                  </a:solidFill>
                </a:ln>
                <a:solidFill>
                  <a:sysClr val="windowText" lastClr="0000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أدوات تحليل البيانات الضخمة</a:t>
            </a:r>
            <a:endParaRPr kumimoji="0" lang="ar-EG" sz="4400" b="1" i="0" u="none" strike="noStrike" kern="1200" cap="none" spc="300" normalizeH="0" baseline="0" noProof="0" dirty="0">
              <a:ln>
                <a:solidFill>
                  <a:sysClr val="windowText" lastClr="000000"/>
                </a:solidFill>
              </a:ln>
              <a:solidFill>
                <a:sysClr val="windowText" lastClr="000000"/>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endParaRPr>
          </a:p>
        </p:txBody>
      </p:sp>
      <p:sp>
        <p:nvSpPr>
          <p:cNvPr id="7" name="TextBox 6">
            <a:extLst>
              <a:ext uri="{FF2B5EF4-FFF2-40B4-BE49-F238E27FC236}">
                <a16:creationId xmlns:a16="http://schemas.microsoft.com/office/drawing/2014/main" xmlns="" id="{4CBEFF56-8CDB-3DFC-F2A4-7B56FB1CD437}"/>
              </a:ext>
            </a:extLst>
          </p:cNvPr>
          <p:cNvSpPr txBox="1"/>
          <p:nvPr/>
        </p:nvSpPr>
        <p:spPr>
          <a:xfrm>
            <a:off x="2557955" y="2665907"/>
            <a:ext cx="6817893" cy="951875"/>
          </a:xfrm>
          <a:prstGeom prst="rect">
            <a:avLst/>
          </a:prstGeom>
          <a:noFill/>
        </p:spPr>
        <p:txBody>
          <a:bodyPr wrap="square">
            <a:prstTxWarp prst="textPlain">
              <a:avLst/>
            </a:prstTxWarp>
            <a:spAutoFit/>
          </a:bodyPr>
          <a:lstStyle/>
          <a:p>
            <a:pPr lvl="0" algn="ctr" rtl="1">
              <a:lnSpc>
                <a:spcPct val="150000"/>
              </a:lnSpc>
              <a:defRPr/>
            </a:pPr>
            <a:r>
              <a:rPr kumimoji="0" lang="ar-EG" sz="5400" b="1" i="0" u="none" strike="noStrike" kern="0" cap="none" spc="0" normalizeH="0" baseline="0" noProof="0" dirty="0">
                <a:ln>
                  <a:noFill/>
                </a:ln>
                <a:solidFill>
                  <a:srgbClr val="C00000"/>
                </a:solidFill>
                <a:effectLst/>
                <a:uLnTx/>
                <a:uFillTx/>
                <a:latin typeface="Sakkal Majalla" pitchFamily="2" charset="-78"/>
                <a:ea typeface="+mn-ea"/>
                <a:cs typeface="Sakkal Majalla" pitchFamily="2" charset="-78"/>
              </a:rPr>
              <a:t>الجلسة التدريبية </a:t>
            </a:r>
            <a:r>
              <a:rPr lang="ar-EG" sz="5400" b="1" kern="0" dirty="0">
                <a:solidFill>
                  <a:srgbClr val="C00000"/>
                </a:solidFill>
                <a:latin typeface="Sakkal Majalla" pitchFamily="2" charset="-78"/>
                <a:cs typeface="Sakkal Majalla" pitchFamily="2" charset="-78"/>
              </a:rPr>
              <a:t>الثانية</a:t>
            </a:r>
            <a:endParaRPr kumimoji="0" lang="ar-EG" sz="5400" b="1" i="0" u="none" strike="noStrike" kern="0" cap="none" spc="0" normalizeH="0" baseline="0" noProof="0" dirty="0">
              <a:ln>
                <a:noFill/>
              </a:ln>
              <a:solidFill>
                <a:srgbClr val="C00000"/>
              </a:solidFill>
              <a:effectLst/>
              <a:uLnTx/>
              <a:uFillTx/>
              <a:latin typeface="Sakkal Majalla" pitchFamily="2" charset="-78"/>
              <a:ea typeface="+mn-ea"/>
              <a:cs typeface="Sakkal Majalla" pitchFamily="2" charset="-78"/>
            </a:endParaRPr>
          </a:p>
        </p:txBody>
      </p:sp>
    </p:spTree>
    <p:extLst>
      <p:ext uri="{BB962C8B-B14F-4D97-AF65-F5344CB8AC3E}">
        <p14:creationId xmlns:p14="http://schemas.microsoft.com/office/powerpoint/2010/main" val="463560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805542" y="4176032"/>
            <a:ext cx="5724385"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600" b="1" dirty="0">
                <a:solidFill>
                  <a:srgbClr val="E7E6E6">
                    <a:lumMod val="10000"/>
                  </a:srgbClr>
                </a:solidFill>
                <a:latin typeface="Calibri" panose="020F0502020204030204" pitchFamily="34" charset="0"/>
                <a:cs typeface="Adobe Arabic" panose="02040503050201020203" pitchFamily="18" charset="-78"/>
              </a:rPr>
              <a:t>استخدامات البيانات </a:t>
            </a:r>
            <a:r>
              <a:rPr lang="ar-EG" sz="1600" b="1" dirty="0" smtClean="0">
                <a:solidFill>
                  <a:srgbClr val="E7E6E6">
                    <a:lumMod val="10000"/>
                  </a:srgbClr>
                </a:solidFill>
                <a:latin typeface="Calibri" panose="020F0502020204030204" pitchFamily="34" charset="0"/>
                <a:cs typeface="Adobe Arabic" panose="02040503050201020203" pitchFamily="18" charset="-78"/>
              </a:rPr>
              <a:t>الضخمة في </a:t>
            </a:r>
            <a:r>
              <a:rPr lang="ar-EG" sz="1600" b="1" dirty="0">
                <a:solidFill>
                  <a:srgbClr val="E7E6E6">
                    <a:lumMod val="10000"/>
                  </a:srgbClr>
                </a:solidFill>
                <a:latin typeface="Calibri" panose="020F0502020204030204" pitchFamily="34" charset="0"/>
                <a:cs typeface="Adobe Arabic" panose="02040503050201020203" pitchFamily="18" charset="-78"/>
              </a:rPr>
              <a:t>مجال الأعمال</a:t>
            </a:r>
          </a:p>
        </p:txBody>
      </p:sp>
    </p:spTree>
    <p:extLst>
      <p:ext uri="{BB962C8B-B14F-4D97-AF65-F5344CB8AC3E}">
        <p14:creationId xmlns:p14="http://schemas.microsoft.com/office/powerpoint/2010/main" val="21128880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6999515" y="141514"/>
            <a:ext cx="4474027"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4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استخدامات البيانات </a:t>
            </a:r>
            <a:r>
              <a:rPr lang="ar-SA" sz="2400" b="1" dirty="0" smtClean="0">
                <a:solidFill>
                  <a:srgbClr val="C00000"/>
                </a:solidFill>
                <a:latin typeface="Calibri" panose="020F0502020204030204" pitchFamily="34" charset="0"/>
                <a:ea typeface="Calibri" panose="020F0502020204030204" pitchFamily="34" charset="0"/>
                <a:cs typeface="Adobe Arabic" panose="02040503050201020203" pitchFamily="18" charset="-78"/>
              </a:rPr>
              <a:t>الضخمة </a:t>
            </a:r>
            <a:r>
              <a:rPr lang="ar-SA" sz="24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في مجال الأعمال</a:t>
            </a:r>
          </a:p>
        </p:txBody>
      </p:sp>
      <p:pic>
        <p:nvPicPr>
          <p:cNvPr id="3" name="Picture 2"/>
          <p:cNvPicPr>
            <a:picLocks noChangeAspect="1"/>
          </p:cNvPicPr>
          <p:nvPr/>
        </p:nvPicPr>
        <p:blipFill>
          <a:blip r:embed="rId4"/>
          <a:stretch>
            <a:fillRect/>
          </a:stretch>
        </p:blipFill>
        <p:spPr>
          <a:xfrm flipH="1">
            <a:off x="983606" y="1178013"/>
            <a:ext cx="10126749" cy="5073751"/>
          </a:xfrm>
          <a:prstGeom prst="rect">
            <a:avLst/>
          </a:prstGeom>
        </p:spPr>
      </p:pic>
      <p:grpSp>
        <p:nvGrpSpPr>
          <p:cNvPr id="5" name="Group 4"/>
          <p:cNvGrpSpPr/>
          <p:nvPr/>
        </p:nvGrpSpPr>
        <p:grpSpPr>
          <a:xfrm>
            <a:off x="8238757" y="1744123"/>
            <a:ext cx="2628495" cy="1626679"/>
            <a:chOff x="8552464" y="1898502"/>
            <a:chExt cx="2628495" cy="1626679"/>
          </a:xfrm>
        </p:grpSpPr>
        <p:pic>
          <p:nvPicPr>
            <p:cNvPr id="6" name="Picture 5"/>
            <p:cNvPicPr>
              <a:picLocks noChangeAspect="1"/>
            </p:cNvPicPr>
            <p:nvPr/>
          </p:nvPicPr>
          <p:blipFill>
            <a:blip r:embed="rId5"/>
            <a:stretch>
              <a:fillRect/>
            </a:stretch>
          </p:blipFill>
          <p:spPr>
            <a:xfrm flipH="1">
              <a:off x="8552464" y="2175181"/>
              <a:ext cx="2628495" cy="1350000"/>
            </a:xfrm>
            <a:prstGeom prst="rect">
              <a:avLst/>
            </a:prstGeom>
          </p:spPr>
        </p:pic>
        <p:sp>
          <p:nvSpPr>
            <p:cNvPr id="7" name="Rectangle 6"/>
            <p:cNvSpPr/>
            <p:nvPr/>
          </p:nvSpPr>
          <p:spPr>
            <a:xfrm>
              <a:off x="8953995" y="1898502"/>
              <a:ext cx="2141886" cy="1376724"/>
            </a:xfrm>
            <a:prstGeom prst="rect">
              <a:avLst/>
            </a:prstGeom>
          </p:spPr>
          <p:txBody>
            <a:bodyPr wrap="square">
              <a:spAutoFit/>
            </a:bodyPr>
            <a:lstStyle/>
            <a:p>
              <a:pPr algn="ctr" rtl="1">
                <a:lnSpc>
                  <a:spcPct val="107000"/>
                </a:lnSpc>
                <a:spcAft>
                  <a:spcPts val="800"/>
                </a:spcAft>
              </a:pPr>
              <a:r>
                <a:rPr lang="ar-EG" sz="2600" b="1" dirty="0" smtClean="0">
                  <a:ln w="9525" cap="flat" cmpd="sng" algn="ctr">
                    <a:solidFill>
                      <a:srgbClr val="C00000"/>
                    </a:solidFill>
                    <a:prstDash val="solid"/>
                    <a:round/>
                  </a:ln>
                  <a:solidFill>
                    <a:srgbClr val="C00000"/>
                  </a:solidFill>
                  <a:effectLst>
                    <a:outerShdw blurRad="38100" dist="19050" dir="2700000" algn="tl">
                      <a:srgbClr val="000000">
                        <a:alpha val="40000"/>
                      </a:srgbClr>
                    </a:outerShdw>
                  </a:effectLst>
                  <a:latin typeface="Sakkal Majalla" panose="02000000000000000000" pitchFamily="2" charset="-78"/>
                  <a:ea typeface="Calibri" panose="020F0502020204030204" pitchFamily="34" charset="0"/>
                  <a:cs typeface="Sakkal Majalla" panose="02000000000000000000" pitchFamily="2" charset="-78"/>
                </a:rPr>
                <a:t>من استخدامات </a:t>
              </a:r>
              <a:r>
                <a:rPr lang="ar-EG" sz="2600" b="1" dirty="0">
                  <a:ln w="9525" cap="flat" cmpd="sng" algn="ctr">
                    <a:solidFill>
                      <a:srgbClr val="C00000"/>
                    </a:solidFill>
                    <a:prstDash val="solid"/>
                    <a:round/>
                  </a:ln>
                  <a:solidFill>
                    <a:srgbClr val="C00000"/>
                  </a:solidFill>
                  <a:effectLst>
                    <a:outerShdw blurRad="38100" dist="19050" dir="2700000" algn="tl">
                      <a:srgbClr val="000000">
                        <a:alpha val="40000"/>
                      </a:srgbClr>
                    </a:outerShdw>
                  </a:effectLst>
                  <a:latin typeface="Sakkal Majalla" panose="02000000000000000000" pitchFamily="2" charset="-78"/>
                  <a:ea typeface="Calibri" panose="020F0502020204030204" pitchFamily="34" charset="0"/>
                  <a:cs typeface="Sakkal Majalla" panose="02000000000000000000" pitchFamily="2" charset="-78"/>
                </a:rPr>
                <a:t>البيانات الضخمة في مجال </a:t>
              </a:r>
              <a:r>
                <a:rPr lang="ar-EG" sz="2600" b="1" dirty="0" smtClean="0">
                  <a:ln w="9525" cap="flat" cmpd="sng" algn="ctr">
                    <a:solidFill>
                      <a:srgbClr val="C00000"/>
                    </a:solidFill>
                    <a:prstDash val="solid"/>
                    <a:round/>
                  </a:ln>
                  <a:solidFill>
                    <a:srgbClr val="C00000"/>
                  </a:solidFill>
                  <a:effectLst>
                    <a:outerShdw blurRad="38100" dist="19050" dir="2700000" algn="tl">
                      <a:srgbClr val="000000">
                        <a:alpha val="40000"/>
                      </a:srgbClr>
                    </a:outerShdw>
                  </a:effectLst>
                  <a:latin typeface="Sakkal Majalla" panose="02000000000000000000" pitchFamily="2" charset="-78"/>
                  <a:ea typeface="Calibri" panose="020F0502020204030204" pitchFamily="34" charset="0"/>
                  <a:cs typeface="Sakkal Majalla" panose="02000000000000000000" pitchFamily="2" charset="-78"/>
                </a:rPr>
                <a:t>الأعمال هي</a:t>
              </a:r>
              <a:endParaRPr lang="en-US" sz="2600" dirty="0">
                <a:solidFill>
                  <a:prstClr val="black"/>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6377235" y="1741695"/>
            <a:ext cx="1561341"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توفير التكاليف</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9" name="Rectangle 8"/>
          <p:cNvSpPr/>
          <p:nvPr/>
        </p:nvSpPr>
        <p:spPr>
          <a:xfrm>
            <a:off x="3732517" y="1828904"/>
            <a:ext cx="1943006"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التخفيضات الزمنية</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10" name="Rectangle 9"/>
          <p:cNvSpPr/>
          <p:nvPr/>
        </p:nvSpPr>
        <p:spPr>
          <a:xfrm>
            <a:off x="1423819" y="1848153"/>
            <a:ext cx="1421309"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فهم ظروف السوق</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11" name="Rectangle 10"/>
          <p:cNvSpPr/>
          <p:nvPr/>
        </p:nvSpPr>
        <p:spPr>
          <a:xfrm>
            <a:off x="1364659" y="4572673"/>
            <a:ext cx="1539628" cy="1200329"/>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التحكم في السمعة عبر الإنترنت</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2" name="Rectangle 11"/>
          <p:cNvSpPr/>
          <p:nvPr/>
        </p:nvSpPr>
        <p:spPr>
          <a:xfrm>
            <a:off x="3663352" y="4126752"/>
            <a:ext cx="2012171" cy="1938992"/>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استخدام تحليلات البيانات الضخمة لتعزيز اكتساب العملاء والاحتفاظ بهم</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3" name="Rectangle 12"/>
          <p:cNvSpPr/>
          <p:nvPr/>
        </p:nvSpPr>
        <p:spPr>
          <a:xfrm>
            <a:off x="6241482" y="4326452"/>
            <a:ext cx="1832846" cy="1631216"/>
          </a:xfrm>
          <a:prstGeom prst="rect">
            <a:avLst/>
          </a:prstGeom>
        </p:spPr>
        <p:txBody>
          <a:bodyPr wrap="square">
            <a:spAutoFit/>
          </a:bodyPr>
          <a:lstStyle/>
          <a:p>
            <a:pPr algn="ctr"/>
            <a:r>
              <a:rPr lang="ar-EG" sz="20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استخدام تحليلات البيانات الضخمة لحل مشكلة الإعلانات وتقديم رؤى مناسبة </a:t>
            </a:r>
            <a:r>
              <a:rPr lang="ar-EG" sz="20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للتسويق</a:t>
            </a:r>
            <a:endParaRPr lang="ar-EG" sz="2000" dirty="0">
              <a:solidFill>
                <a:srgbClr val="002060"/>
              </a:solidFill>
              <a:latin typeface="Sakkal Majalla" panose="02000000000000000000" pitchFamily="2" charset="-78"/>
              <a:cs typeface="Sakkal Majalla" panose="02000000000000000000" pitchFamily="2" charset="-78"/>
            </a:endParaRPr>
          </a:p>
        </p:txBody>
      </p:sp>
      <p:sp>
        <p:nvSpPr>
          <p:cNvPr id="14" name="Rectangle 13"/>
          <p:cNvSpPr/>
          <p:nvPr/>
        </p:nvSpPr>
        <p:spPr>
          <a:xfrm>
            <a:off x="8688079" y="4388008"/>
            <a:ext cx="1906381" cy="1384995"/>
          </a:xfrm>
          <a:prstGeom prst="rect">
            <a:avLst/>
          </a:prstGeom>
        </p:spPr>
        <p:txBody>
          <a:bodyPr wrap="square">
            <a:spAutoFit/>
          </a:bodyPr>
          <a:lstStyle/>
          <a:p>
            <a:pPr algn="ctr"/>
            <a:r>
              <a:rPr lang="ar-EG" sz="2800" b="1" spc="-150"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تحليل آراء الناس على منتجك وردود أفعالهم وآرائهم</a:t>
            </a:r>
            <a:endParaRPr lang="ar-EG" sz="2800" spc="-150"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85534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90"/>
                                          </p:val>
                                        </p:tav>
                                        <p:tav tm="100000">
                                          <p:val>
                                            <p:fltVal val="0"/>
                                          </p:val>
                                        </p:tav>
                                      </p:tavLst>
                                    </p:anim>
                                    <p:animEffect transition="in" filter="fade">
                                      <p:cBhvr>
                                        <p:cTn id="36" dur="1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style.rotation</p:attrName>
                                        </p:attrNameLst>
                                      </p:cBhvr>
                                      <p:tavLst>
                                        <p:tav tm="0">
                                          <p:val>
                                            <p:fltVal val="90"/>
                                          </p:val>
                                        </p:tav>
                                        <p:tav tm="100000">
                                          <p:val>
                                            <p:fltVal val="0"/>
                                          </p:val>
                                        </p:tav>
                                      </p:tavLst>
                                    </p:anim>
                                    <p:animEffect transition="in" filter="fade">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ppt_w</p:attrName>
                                        </p:attrNameLst>
                                      </p:cBhvr>
                                      <p:tavLst>
                                        <p:tav tm="0">
                                          <p:val>
                                            <p:fltVal val="0"/>
                                          </p:val>
                                        </p:tav>
                                        <p:tav tm="100000">
                                          <p:val>
                                            <p:strVal val="#ppt_w"/>
                                          </p:val>
                                        </p:tav>
                                      </p:tavLst>
                                    </p:anim>
                                    <p:anim calcmode="lin" valueType="num">
                                      <p:cBhvr>
                                        <p:cTn id="58" dur="1000" fill="hold"/>
                                        <p:tgtEl>
                                          <p:spTgt spid="12"/>
                                        </p:tgtEl>
                                        <p:attrNameLst>
                                          <p:attrName>ppt_h</p:attrName>
                                        </p:attrNameLst>
                                      </p:cBhvr>
                                      <p:tavLst>
                                        <p:tav tm="0">
                                          <p:val>
                                            <p:fltVal val="0"/>
                                          </p:val>
                                        </p:tav>
                                        <p:tav tm="100000">
                                          <p:val>
                                            <p:strVal val="#ppt_h"/>
                                          </p:val>
                                        </p:tav>
                                      </p:tavLst>
                                    </p:anim>
                                    <p:anim calcmode="lin" valueType="num">
                                      <p:cBhvr>
                                        <p:cTn id="59" dur="1000" fill="hold"/>
                                        <p:tgtEl>
                                          <p:spTgt spid="12"/>
                                        </p:tgtEl>
                                        <p:attrNameLst>
                                          <p:attrName>style.rotation</p:attrName>
                                        </p:attrNameLst>
                                      </p:cBhvr>
                                      <p:tavLst>
                                        <p:tav tm="0">
                                          <p:val>
                                            <p:fltVal val="90"/>
                                          </p:val>
                                        </p:tav>
                                        <p:tav tm="100000">
                                          <p:val>
                                            <p:fltVal val="0"/>
                                          </p:val>
                                        </p:tav>
                                      </p:tavLst>
                                    </p:anim>
                                    <p:animEffect transition="in" filter="fade">
                                      <p:cBhvr>
                                        <p:cTn id="60" dur="10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1000" fill="hold"/>
                                        <p:tgtEl>
                                          <p:spTgt spid="13"/>
                                        </p:tgtEl>
                                        <p:attrNameLst>
                                          <p:attrName>ppt_w</p:attrName>
                                        </p:attrNameLst>
                                      </p:cBhvr>
                                      <p:tavLst>
                                        <p:tav tm="0">
                                          <p:val>
                                            <p:fltVal val="0"/>
                                          </p:val>
                                        </p:tav>
                                        <p:tav tm="100000">
                                          <p:val>
                                            <p:strVal val="#ppt_w"/>
                                          </p:val>
                                        </p:tav>
                                      </p:tavLst>
                                    </p:anim>
                                    <p:anim calcmode="lin" valueType="num">
                                      <p:cBhvr>
                                        <p:cTn id="66" dur="1000" fill="hold"/>
                                        <p:tgtEl>
                                          <p:spTgt spid="13"/>
                                        </p:tgtEl>
                                        <p:attrNameLst>
                                          <p:attrName>ppt_h</p:attrName>
                                        </p:attrNameLst>
                                      </p:cBhvr>
                                      <p:tavLst>
                                        <p:tav tm="0">
                                          <p:val>
                                            <p:fltVal val="0"/>
                                          </p:val>
                                        </p:tav>
                                        <p:tav tm="100000">
                                          <p:val>
                                            <p:strVal val="#ppt_h"/>
                                          </p:val>
                                        </p:tav>
                                      </p:tavLst>
                                    </p:anim>
                                    <p:anim calcmode="lin" valueType="num">
                                      <p:cBhvr>
                                        <p:cTn id="67" dur="1000" fill="hold"/>
                                        <p:tgtEl>
                                          <p:spTgt spid="13"/>
                                        </p:tgtEl>
                                        <p:attrNameLst>
                                          <p:attrName>style.rotation</p:attrName>
                                        </p:attrNameLst>
                                      </p:cBhvr>
                                      <p:tavLst>
                                        <p:tav tm="0">
                                          <p:val>
                                            <p:fltVal val="90"/>
                                          </p:val>
                                        </p:tav>
                                        <p:tav tm="100000">
                                          <p:val>
                                            <p:fltVal val="0"/>
                                          </p:val>
                                        </p:tav>
                                      </p:tavLst>
                                    </p:anim>
                                    <p:animEffect transition="in" filter="fade">
                                      <p:cBhvr>
                                        <p:cTn id="68" dur="10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6C2CE4A-4584-501D-5045-927F42D2A63B}"/>
              </a:ext>
            </a:extLst>
          </p:cNvPr>
          <p:cNvGrpSpPr/>
          <p:nvPr/>
        </p:nvGrpSpPr>
        <p:grpSpPr>
          <a:xfrm>
            <a:off x="2410408" y="107767"/>
            <a:ext cx="7371183" cy="6642465"/>
            <a:chOff x="2696548" y="215535"/>
            <a:chExt cx="7371183" cy="6642465"/>
          </a:xfrm>
        </p:grpSpPr>
        <p:pic>
          <p:nvPicPr>
            <p:cNvPr id="3" name="Picture 2">
              <a:extLst>
                <a:ext uri="{FF2B5EF4-FFF2-40B4-BE49-F238E27FC236}">
                  <a16:creationId xmlns:a16="http://schemas.microsoft.com/office/drawing/2014/main" xmlns="" id="{BE8C9804-E5D5-28B4-B116-BC20F285AF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6" name="Rectangle 5">
              <a:extLst>
                <a:ext uri="{FF2B5EF4-FFF2-40B4-BE49-F238E27FC236}">
                  <a16:creationId xmlns:a16="http://schemas.microsoft.com/office/drawing/2014/main" xmlns="" id="{58B88DEF-F00E-9344-CDD2-69D90857CC59}"/>
                </a:ext>
              </a:extLst>
            </p:cNvPr>
            <p:cNvSpPr/>
            <p:nvPr/>
          </p:nvSpPr>
          <p:spPr>
            <a:xfrm>
              <a:off x="3556001" y="1275309"/>
              <a:ext cx="3843867" cy="2481449"/>
            </a:xfrm>
            <a:prstGeom prst="rect">
              <a:avLst/>
            </a:prstGeom>
          </p:spPr>
          <p:txBody>
            <a:bodyPr wrap="square">
              <a:spAutoFit/>
            </a:bodyPr>
            <a:lstStyle/>
            <a:p>
              <a:pPr algn="ctr">
                <a:lnSpc>
                  <a:spcPct val="150000"/>
                </a:lnSpc>
              </a:pPr>
              <a:r>
                <a:rPr lang="ar-EG" sz="5400" b="1" dirty="0">
                  <a:latin typeface="Sakkal Majalla" pitchFamily="2" charset="-78"/>
                  <a:cs typeface="Sakkal Majalla" pitchFamily="2" charset="-78"/>
                </a:rPr>
                <a:t>محتويات البرنامج التدريبي</a:t>
              </a:r>
            </a:p>
          </p:txBody>
        </p:sp>
      </p:grpSp>
    </p:spTree>
    <p:extLst>
      <p:ext uri="{BB962C8B-B14F-4D97-AF65-F5344CB8AC3E}">
        <p14:creationId xmlns:p14="http://schemas.microsoft.com/office/powerpoint/2010/main" val="52423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805542" y="4176032"/>
            <a:ext cx="5724385"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600" b="1" dirty="0">
                <a:solidFill>
                  <a:srgbClr val="E7E6E6">
                    <a:lumMod val="10000"/>
                  </a:srgbClr>
                </a:solidFill>
                <a:latin typeface="Calibri" panose="020F0502020204030204" pitchFamily="34" charset="0"/>
                <a:cs typeface="Adobe Arabic" panose="02040503050201020203" pitchFamily="18" charset="-78"/>
              </a:rPr>
              <a:t>أدوات وبرمجيات تحليل البيانات الضخمة</a:t>
            </a:r>
            <a:endParaRPr kumimoji="0" lang="ar-EG" sz="1600" b="1" i="0" u="none" strike="noStrike" kern="1200" cap="none" spc="0" normalizeH="0" baseline="0" noProof="0" dirty="0">
              <a:ln>
                <a:noFill/>
              </a:ln>
              <a:solidFill>
                <a:srgbClr val="E7E6E6">
                  <a:lumMod val="10000"/>
                </a:srgbClr>
              </a:solidFill>
              <a:effectLst/>
              <a:uLnTx/>
              <a:uFillTx/>
              <a:latin typeface="Calibri" panose="020F0502020204030204" pitchFamily="34" charset="0"/>
              <a:ea typeface="+mn-ea"/>
              <a:cs typeface="Adobe Arabic" panose="02040503050201020203" pitchFamily="18" charset="-78"/>
            </a:endParaRPr>
          </a:p>
        </p:txBody>
      </p:sp>
    </p:spTree>
    <p:extLst>
      <p:ext uri="{BB962C8B-B14F-4D97-AF65-F5344CB8AC3E}">
        <p14:creationId xmlns:p14="http://schemas.microsoft.com/office/powerpoint/2010/main" val="2964424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631371" y="1031167"/>
            <a:ext cx="10885430" cy="4945090"/>
            <a:chOff x="631371" y="1031167"/>
            <a:chExt cx="10885430" cy="4945090"/>
          </a:xfrm>
        </p:grpSpPr>
        <p:sp>
          <p:nvSpPr>
            <p:cNvPr id="2" name="Rectangle 1"/>
            <p:cNvSpPr/>
            <p:nvPr/>
          </p:nvSpPr>
          <p:spPr>
            <a:xfrm>
              <a:off x="631371" y="1031167"/>
              <a:ext cx="10885430" cy="1015663"/>
            </a:xfrm>
            <a:prstGeom prst="rect">
              <a:avLst/>
            </a:prstGeom>
          </p:spPr>
          <p:txBody>
            <a:bodyPr wrap="square">
              <a:spAutoFit/>
            </a:bodyPr>
            <a:lstStyle/>
            <a:p>
              <a:pPr algn="ctr" rtl="1">
                <a:lnSpc>
                  <a:spcPct val="125000"/>
                </a:lnSpc>
              </a:pPr>
              <a:r>
                <a:rPr lang="ar-SA" sz="2400" b="1" dirty="0">
                  <a:solidFill>
                    <a:srgbClr val="00B050"/>
                  </a:solidFill>
                  <a:ea typeface="Calibri" panose="020F0502020204030204" pitchFamily="34" charset="0"/>
                  <a:cs typeface="Sakkal Majalla" panose="02000000000000000000" pitchFamily="2" charset="-78"/>
                </a:rPr>
                <a:t>إن تنفيذ التحليل للبيانات الضخمة يتطلب مجموعة متكاملة من الأدوات والبرمجيات للتحكم والسيطرة على البيانات الضخمة لتحليلها ويمكن تقسيم هذه الأدوات إلى فئات ثلاثة رئيسة هي</a:t>
              </a:r>
              <a:endParaRPr lang="ar-EG" sz="2800" dirty="0"/>
            </a:p>
          </p:txBody>
        </p:sp>
        <p:grpSp>
          <p:nvGrpSpPr>
            <p:cNvPr id="5" name="Group 4"/>
            <p:cNvGrpSpPr/>
            <p:nvPr/>
          </p:nvGrpSpPr>
          <p:grpSpPr>
            <a:xfrm>
              <a:off x="2253343" y="2189798"/>
              <a:ext cx="7382510" cy="3786459"/>
              <a:chOff x="0" y="0"/>
              <a:chExt cx="5163820" cy="2783205"/>
            </a:xfrm>
          </p:grpSpPr>
          <p:cxnSp>
            <p:nvCxnSpPr>
              <p:cNvPr id="6" name="Straight Connector 5"/>
              <p:cNvCxnSpPr/>
              <p:nvPr/>
            </p:nvCxnSpPr>
            <p:spPr>
              <a:xfrm>
                <a:off x="3223260" y="1775460"/>
                <a:ext cx="342900" cy="266700"/>
              </a:xfrm>
              <a:prstGeom prst="line">
                <a:avLst/>
              </a:prstGeom>
              <a:noFill/>
              <a:ln w="6350" cap="flat" cmpd="sng" algn="ctr">
                <a:solidFill>
                  <a:srgbClr val="00B050"/>
                </a:solidFill>
                <a:prstDash val="solid"/>
                <a:miter lim="800000"/>
              </a:ln>
              <a:effectLst/>
            </p:spPr>
          </p:cxnSp>
          <p:grpSp>
            <p:nvGrpSpPr>
              <p:cNvPr id="7" name="Group 6"/>
              <p:cNvGrpSpPr/>
              <p:nvPr/>
            </p:nvGrpSpPr>
            <p:grpSpPr>
              <a:xfrm>
                <a:off x="0" y="0"/>
                <a:ext cx="5163820" cy="2783205"/>
                <a:chOff x="0" y="0"/>
                <a:chExt cx="5163820" cy="2783205"/>
              </a:xfrm>
            </p:grpSpPr>
            <p:grpSp>
              <p:nvGrpSpPr>
                <p:cNvPr id="8" name="Group 7"/>
                <p:cNvGrpSpPr/>
                <p:nvPr/>
              </p:nvGrpSpPr>
              <p:grpSpPr>
                <a:xfrm>
                  <a:off x="0" y="0"/>
                  <a:ext cx="5163820" cy="2783205"/>
                  <a:chOff x="0" y="0"/>
                  <a:chExt cx="5163820" cy="2783205"/>
                </a:xfrm>
              </p:grpSpPr>
              <p:grpSp>
                <p:nvGrpSpPr>
                  <p:cNvPr id="13" name="Group 12"/>
                  <p:cNvGrpSpPr/>
                  <p:nvPr/>
                </p:nvGrpSpPr>
                <p:grpSpPr>
                  <a:xfrm>
                    <a:off x="0" y="0"/>
                    <a:ext cx="5163820" cy="2783205"/>
                    <a:chOff x="0" y="0"/>
                    <a:chExt cx="5163820" cy="2783205"/>
                  </a:xfrm>
                </p:grpSpPr>
                <p:grpSp>
                  <p:nvGrpSpPr>
                    <p:cNvPr id="15" name="Group 14"/>
                    <p:cNvGrpSpPr/>
                    <p:nvPr/>
                  </p:nvGrpSpPr>
                  <p:grpSpPr>
                    <a:xfrm>
                      <a:off x="0" y="0"/>
                      <a:ext cx="5163820" cy="2783205"/>
                      <a:chOff x="0" y="0"/>
                      <a:chExt cx="5163820" cy="2783205"/>
                    </a:xfrm>
                  </p:grpSpPr>
                  <p:sp>
                    <p:nvSpPr>
                      <p:cNvPr id="17" name="Rounded Rectangle 16"/>
                      <p:cNvSpPr/>
                      <p:nvPr/>
                    </p:nvSpPr>
                    <p:spPr>
                      <a:xfrm>
                        <a:off x="1504950" y="0"/>
                        <a:ext cx="1933575" cy="733425"/>
                      </a:xfrm>
                      <a:prstGeom prst="round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Adobe Arabic" panose="02040503050201020203" pitchFamily="18" charset="-78"/>
                          <a:cs typeface="Adobe Arabic" panose="02040503050201020203" pitchFamily="18" charset="-78"/>
                        </a:endParaRPr>
                      </a:p>
                    </p:txBody>
                  </p:sp>
                  <p:sp>
                    <p:nvSpPr>
                      <p:cNvPr id="18" name="Rounded Rectangle 17"/>
                      <p:cNvSpPr/>
                      <p:nvPr/>
                    </p:nvSpPr>
                    <p:spPr>
                      <a:xfrm>
                        <a:off x="1828800" y="1123950"/>
                        <a:ext cx="1407160" cy="733425"/>
                      </a:xfrm>
                      <a:prstGeom prst="round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Adobe Arabic" panose="02040503050201020203" pitchFamily="18" charset="-78"/>
                          <a:cs typeface="Adobe Arabic" panose="02040503050201020203" pitchFamily="18" charset="-78"/>
                        </a:endParaRPr>
                      </a:p>
                    </p:txBody>
                  </p:sp>
                  <p:sp>
                    <p:nvSpPr>
                      <p:cNvPr id="19" name="Rounded Rectangle 18"/>
                      <p:cNvSpPr/>
                      <p:nvPr/>
                    </p:nvSpPr>
                    <p:spPr>
                      <a:xfrm>
                        <a:off x="0" y="2028825"/>
                        <a:ext cx="1664335" cy="733425"/>
                      </a:xfrm>
                      <a:prstGeom prst="round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Adobe Arabic" panose="02040503050201020203" pitchFamily="18" charset="-78"/>
                          <a:cs typeface="Adobe Arabic" panose="02040503050201020203" pitchFamily="18" charset="-78"/>
                        </a:endParaRPr>
                      </a:p>
                    </p:txBody>
                  </p:sp>
                  <p:sp>
                    <p:nvSpPr>
                      <p:cNvPr id="20" name="Rounded Rectangle 19"/>
                      <p:cNvSpPr/>
                      <p:nvPr/>
                    </p:nvSpPr>
                    <p:spPr>
                      <a:xfrm>
                        <a:off x="3499485" y="2049780"/>
                        <a:ext cx="1664335" cy="733425"/>
                      </a:xfrm>
                      <a:prstGeom prst="round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Adobe Arabic" panose="02040503050201020203" pitchFamily="18" charset="-78"/>
                          <a:cs typeface="Adobe Arabic" panose="02040503050201020203" pitchFamily="18" charset="-78"/>
                        </a:endParaRPr>
                      </a:p>
                    </p:txBody>
                  </p:sp>
                </p:grpSp>
                <p:cxnSp>
                  <p:nvCxnSpPr>
                    <p:cNvPr id="16" name="Straight Connector 15"/>
                    <p:cNvCxnSpPr/>
                    <p:nvPr/>
                  </p:nvCxnSpPr>
                  <p:spPr>
                    <a:xfrm>
                      <a:off x="2524125" y="733425"/>
                      <a:ext cx="0" cy="390525"/>
                    </a:xfrm>
                    <a:prstGeom prst="line">
                      <a:avLst/>
                    </a:prstGeom>
                    <a:noFill/>
                    <a:ln w="6350" cap="flat" cmpd="sng" algn="ctr">
                      <a:solidFill>
                        <a:srgbClr val="00B050"/>
                      </a:solidFill>
                      <a:prstDash val="solid"/>
                      <a:miter lim="800000"/>
                    </a:ln>
                    <a:effectLst/>
                  </p:spPr>
                </p:cxnSp>
              </p:grpSp>
              <p:cxnSp>
                <p:nvCxnSpPr>
                  <p:cNvPr id="14" name="Straight Connector 13"/>
                  <p:cNvCxnSpPr/>
                  <p:nvPr/>
                </p:nvCxnSpPr>
                <p:spPr>
                  <a:xfrm flipH="1">
                    <a:off x="1524000" y="1838325"/>
                    <a:ext cx="333375" cy="180975"/>
                  </a:xfrm>
                  <a:prstGeom prst="line">
                    <a:avLst/>
                  </a:prstGeom>
                  <a:noFill/>
                  <a:ln w="6350" cap="flat" cmpd="sng" algn="ctr">
                    <a:solidFill>
                      <a:srgbClr val="00B050"/>
                    </a:solidFill>
                    <a:prstDash val="solid"/>
                    <a:miter lim="800000"/>
                  </a:ln>
                  <a:effectLst/>
                </p:spPr>
              </p:cxnSp>
            </p:grpSp>
            <p:sp>
              <p:nvSpPr>
                <p:cNvPr id="9" name="Rectangle 8"/>
                <p:cNvSpPr/>
                <p:nvPr/>
              </p:nvSpPr>
              <p:spPr>
                <a:xfrm>
                  <a:off x="1503851" y="61757"/>
                  <a:ext cx="1890859" cy="600075"/>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أدوات التنقيب عن البيانات </a:t>
                  </a:r>
                  <a:r>
                    <a:rPr kumimoji="0" lang="en-US" sz="2400" b="1" i="0" u="none" strike="noStrike" kern="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Data mining</a:t>
                  </a:r>
                  <a:endParaRPr kumimoji="0" lang="en-US" sz="2400" b="0" i="0" u="none" strike="noStrike" kern="0" cap="none" spc="0" normalizeH="0" baseline="0" noProof="0" dirty="0">
                    <a:ln>
                      <a:noFill/>
                    </a:ln>
                    <a:solidFill>
                      <a:sysClr val="windowText" lastClr="0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0" name="Rectangle 9"/>
                <p:cNvSpPr/>
                <p:nvPr/>
              </p:nvSpPr>
              <p:spPr>
                <a:xfrm>
                  <a:off x="33191" y="2076450"/>
                  <a:ext cx="1566869" cy="64770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t>أدوات عرض النتائج </a:t>
                  </a:r>
                  <a:r>
                    <a:rPr kumimoji="0" lang="en-US"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t>Dashboard</a:t>
                  </a:r>
                  <a:endParaRPr kumimoji="0" lang="en-US" sz="2400" b="0" i="0" u="none" strike="noStrike" kern="0" cap="none" spc="0" normalizeH="0" baseline="0" noProof="0">
                    <a:ln>
                      <a:noFill/>
                    </a:ln>
                    <a:solidFill>
                      <a:sysClr val="windowText" lastClr="0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1" name="Rectangle 10"/>
                <p:cNvSpPr/>
                <p:nvPr/>
              </p:nvSpPr>
              <p:spPr>
                <a:xfrm>
                  <a:off x="3531870" y="2095500"/>
                  <a:ext cx="1566869" cy="64770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t>أدوات التحليل</a:t>
                  </a:r>
                  <a:br>
                    <a:rPr kumimoji="0" lang="ar-SA"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br>
                  <a:r>
                    <a:rPr kumimoji="0" lang="ar-SA"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t> </a:t>
                  </a:r>
                  <a:r>
                    <a:rPr kumimoji="0" lang="en-US" sz="24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dobe Arabic" panose="02040503050201020203" pitchFamily="18" charset="-78"/>
                    </a:rPr>
                    <a:t>Data Analysis</a:t>
                  </a:r>
                  <a:endParaRPr kumimoji="0" lang="en-US" sz="2400" b="0" i="0" u="none" strike="noStrike" kern="0" cap="none" spc="0" normalizeH="0" baseline="0" noProof="0">
                    <a:ln>
                      <a:noFill/>
                    </a:ln>
                    <a:solidFill>
                      <a:sysClr val="windowText" lastClr="0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p:cNvSpPr/>
                <p:nvPr/>
              </p:nvSpPr>
              <p:spPr>
                <a:xfrm>
                  <a:off x="1838325" y="1190625"/>
                  <a:ext cx="1326839" cy="64770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a:ln>
                        <a:noFill/>
                      </a:ln>
                      <a:solidFill>
                        <a:sysClr val="windowText" lastClr="000000"/>
                      </a:solidFill>
                      <a:effectLst/>
                      <a:uLnTx/>
                      <a:uFillTx/>
                      <a:latin typeface="Adobe Arabic" panose="02040503050201020203" pitchFamily="18" charset="-78"/>
                      <a:ea typeface="Calibri" panose="020F0502020204030204" pitchFamily="34" charset="0"/>
                      <a:cs typeface="Adobe Arabic" panose="02040503050201020203" pitchFamily="18" charset="-78"/>
                    </a:rPr>
                    <a:t>أدوات تحليل البيانات الضخمة</a:t>
                  </a:r>
                  <a:endParaRPr kumimoji="0" lang="en-US" sz="2400" b="0" i="0" u="none" strike="noStrike" kern="0" cap="none" spc="0" normalizeH="0" baseline="0" noProof="0">
                    <a:ln>
                      <a:noFill/>
                    </a:ln>
                    <a:solidFill>
                      <a:sysClr val="windowText" lastClr="0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grpSp>
        </p:grpSp>
      </p:grpSp>
    </p:spTree>
    <p:extLst>
      <p:ext uri="{BB962C8B-B14F-4D97-AF65-F5344CB8AC3E}">
        <p14:creationId xmlns:p14="http://schemas.microsoft.com/office/powerpoint/2010/main" val="38605710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7432741" y="1380564"/>
            <a:ext cx="3576559" cy="4953865"/>
            <a:chOff x="7459072" y="1034155"/>
            <a:chExt cx="3158128" cy="5137211"/>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9072" y="1034155"/>
              <a:ext cx="3158128" cy="5137211"/>
            </a:xfrm>
            <a:prstGeom prst="rect">
              <a:avLst/>
            </a:prstGeom>
          </p:spPr>
        </p:pic>
        <p:sp>
          <p:nvSpPr>
            <p:cNvPr id="6" name="Rectangle 5"/>
            <p:cNvSpPr/>
            <p:nvPr/>
          </p:nvSpPr>
          <p:spPr>
            <a:xfrm>
              <a:off x="7702331" y="1588004"/>
              <a:ext cx="2274933" cy="478752"/>
            </a:xfrm>
            <a:prstGeom prst="rect">
              <a:avLst/>
            </a:prstGeom>
          </p:spPr>
          <p:txBody>
            <a:bodyPr wrap="none">
              <a:spAutoFit/>
            </a:bodyPr>
            <a:lstStyle/>
            <a:p>
              <a:pPr algn="ctr" rtl="1"/>
              <a:r>
                <a:rPr lang="ar-EG" sz="2400" b="1" dirty="0">
                  <a:solidFill>
                    <a:schemeClr val="bg1"/>
                  </a:solidFill>
                  <a:latin typeface="Sakkal Majalla" panose="02000000000000000000" pitchFamily="2" charset="-78"/>
                  <a:cs typeface="Sakkal Majalla" panose="02000000000000000000" pitchFamily="2" charset="-78"/>
                </a:rPr>
                <a:t>أدوات التنقيب عن البيانات</a:t>
              </a:r>
            </a:p>
          </p:txBody>
        </p:sp>
      </p:grpSp>
      <p:grpSp>
        <p:nvGrpSpPr>
          <p:cNvPr id="7" name="Group 6"/>
          <p:cNvGrpSpPr/>
          <p:nvPr/>
        </p:nvGrpSpPr>
        <p:grpSpPr>
          <a:xfrm>
            <a:off x="4123936" y="1337801"/>
            <a:ext cx="3584294" cy="4953865"/>
            <a:chOff x="4051680" y="1018314"/>
            <a:chExt cx="3164958" cy="5137211"/>
          </a:xfrm>
        </p:grpSpPr>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1680" y="1018314"/>
              <a:ext cx="3164958" cy="5137211"/>
            </a:xfrm>
            <a:prstGeom prst="rect">
              <a:avLst/>
            </a:prstGeom>
          </p:spPr>
        </p:pic>
        <p:sp>
          <p:nvSpPr>
            <p:cNvPr id="9" name="Rectangle 8"/>
            <p:cNvSpPr/>
            <p:nvPr/>
          </p:nvSpPr>
          <p:spPr>
            <a:xfrm>
              <a:off x="4711668" y="1552675"/>
              <a:ext cx="1455380" cy="542585"/>
            </a:xfrm>
            <a:prstGeom prst="rect">
              <a:avLst/>
            </a:prstGeom>
          </p:spPr>
          <p:txBody>
            <a:bodyPr wrap="none">
              <a:spAutoFit/>
            </a:bodyPr>
            <a:lstStyle/>
            <a:p>
              <a:pPr algn="ctr" rtl="1"/>
              <a:r>
                <a:rPr lang="ar-EG" sz="2800" b="1" dirty="0">
                  <a:latin typeface="Sakkal Majalla" panose="02000000000000000000" pitchFamily="2" charset="-78"/>
                  <a:cs typeface="Sakkal Majalla" panose="02000000000000000000" pitchFamily="2" charset="-78"/>
                </a:rPr>
                <a:t>أدوات التحليل</a:t>
              </a:r>
            </a:p>
          </p:txBody>
        </p:sp>
      </p:grpSp>
      <p:grpSp>
        <p:nvGrpSpPr>
          <p:cNvPr id="10" name="Group 9"/>
          <p:cNvGrpSpPr/>
          <p:nvPr/>
        </p:nvGrpSpPr>
        <p:grpSpPr>
          <a:xfrm>
            <a:off x="827101" y="1386983"/>
            <a:ext cx="3576559" cy="4953865"/>
            <a:chOff x="7459072" y="1034155"/>
            <a:chExt cx="3158128" cy="5137211"/>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9072" y="1034155"/>
              <a:ext cx="3158128" cy="5137211"/>
            </a:xfrm>
            <a:prstGeom prst="rect">
              <a:avLst/>
            </a:prstGeom>
          </p:spPr>
        </p:pic>
        <p:sp>
          <p:nvSpPr>
            <p:cNvPr id="12" name="Rectangle 11"/>
            <p:cNvSpPr/>
            <p:nvPr/>
          </p:nvSpPr>
          <p:spPr>
            <a:xfrm>
              <a:off x="7884425" y="1517514"/>
              <a:ext cx="1938053" cy="542585"/>
            </a:xfrm>
            <a:prstGeom prst="rect">
              <a:avLst/>
            </a:prstGeom>
          </p:spPr>
          <p:txBody>
            <a:bodyPr wrap="none">
              <a:spAutoFit/>
            </a:bodyPr>
            <a:lstStyle/>
            <a:p>
              <a:pPr algn="ctr" rtl="1"/>
              <a:r>
                <a:rPr lang="ar-EG" sz="2800" b="1" dirty="0">
                  <a:solidFill>
                    <a:schemeClr val="bg1"/>
                  </a:solidFill>
                  <a:latin typeface="Sakkal Majalla" panose="02000000000000000000" pitchFamily="2" charset="-78"/>
                  <a:cs typeface="Sakkal Majalla" panose="02000000000000000000" pitchFamily="2" charset="-78"/>
                </a:rPr>
                <a:t>أدوات عرض النتائج</a:t>
              </a:r>
            </a:p>
          </p:txBody>
        </p:sp>
      </p:grpSp>
      <p:sp>
        <p:nvSpPr>
          <p:cNvPr id="13" name="Rectangle 12"/>
          <p:cNvSpPr/>
          <p:nvPr/>
        </p:nvSpPr>
        <p:spPr>
          <a:xfrm>
            <a:off x="8096841" y="2599835"/>
            <a:ext cx="2523847" cy="3323987"/>
          </a:xfrm>
          <a:prstGeom prst="rect">
            <a:avLst/>
          </a:prstGeom>
        </p:spPr>
        <p:txBody>
          <a:bodyPr wrap="square">
            <a:spAutoFit/>
          </a:bodyPr>
          <a:lstStyle/>
          <a:p>
            <a:pPr algn="ctr" rtl="1">
              <a:lnSpc>
                <a:spcPct val="125000"/>
              </a:lnSpc>
            </a:pPr>
            <a:r>
              <a:rPr lang="ar-EG" sz="2800" b="1" dirty="0">
                <a:solidFill>
                  <a:srgbClr val="002060"/>
                </a:solidFill>
                <a:latin typeface="Sakkal Majalla" panose="02000000000000000000" pitchFamily="2" charset="-78"/>
                <a:cs typeface="Sakkal Majalla" panose="02000000000000000000" pitchFamily="2" charset="-78"/>
              </a:rPr>
              <a:t>تتعامل هذه الأدوات مع البيانات غير المهيكلة كالنصوص وحركات المستخدمين الموزعة على الأجهزة المختلفة </a:t>
            </a:r>
            <a:r>
              <a:rPr lang="ar-EG" sz="2800" b="1" dirty="0" smtClean="0">
                <a:solidFill>
                  <a:srgbClr val="002060"/>
                </a:solidFill>
                <a:latin typeface="Sakkal Majalla" panose="02000000000000000000" pitchFamily="2" charset="-78"/>
                <a:cs typeface="Sakkal Majalla" panose="02000000000000000000" pitchFamily="2" charset="-78"/>
              </a:rPr>
              <a:t>عبر </a:t>
            </a:r>
            <a:r>
              <a:rPr lang="ar-EG" sz="2800" b="1" dirty="0">
                <a:solidFill>
                  <a:srgbClr val="002060"/>
                </a:solidFill>
                <a:latin typeface="Sakkal Majalla" panose="02000000000000000000" pitchFamily="2" charset="-78"/>
                <a:cs typeface="Sakkal Majalla" panose="02000000000000000000" pitchFamily="2" charset="-78"/>
              </a:rPr>
              <a:t>الويب</a:t>
            </a:r>
          </a:p>
        </p:txBody>
      </p:sp>
      <p:sp>
        <p:nvSpPr>
          <p:cNvPr id="15" name="Rectangle 14"/>
          <p:cNvSpPr/>
          <p:nvPr/>
        </p:nvSpPr>
        <p:spPr>
          <a:xfrm>
            <a:off x="1547589" y="2596455"/>
            <a:ext cx="2382034" cy="3323987"/>
          </a:xfrm>
          <a:prstGeom prst="rect">
            <a:avLst/>
          </a:prstGeom>
        </p:spPr>
        <p:txBody>
          <a:bodyPr wrap="square">
            <a:spAutoFit/>
          </a:bodyPr>
          <a:lstStyle/>
          <a:p>
            <a:pPr algn="ctr" rtl="1">
              <a:lnSpc>
                <a:spcPct val="125000"/>
              </a:lnSpc>
            </a:pPr>
            <a:r>
              <a:rPr lang="ar-EG" sz="2800" b="1" dirty="0">
                <a:solidFill>
                  <a:srgbClr val="002060"/>
                </a:solidFill>
                <a:latin typeface="Sakkal Majalla" panose="02000000000000000000" pitchFamily="2" charset="-78"/>
                <a:cs typeface="Sakkal Majalla" panose="02000000000000000000" pitchFamily="2" charset="-78"/>
              </a:rPr>
              <a:t>تستخدم هذه الأدوات في عرض النتائج النهائية للتحليل في شكل مرئي ورسوم بيانية وفقًا الأهداف التحليل</a:t>
            </a:r>
          </a:p>
        </p:txBody>
      </p:sp>
      <p:grpSp>
        <p:nvGrpSpPr>
          <p:cNvPr id="17" name="Group 16"/>
          <p:cNvGrpSpPr/>
          <p:nvPr/>
        </p:nvGrpSpPr>
        <p:grpSpPr>
          <a:xfrm>
            <a:off x="4711959" y="2490531"/>
            <a:ext cx="2684471" cy="3429911"/>
            <a:chOff x="4711959" y="2490531"/>
            <a:chExt cx="2684471" cy="3429911"/>
          </a:xfrm>
        </p:grpSpPr>
        <p:sp>
          <p:nvSpPr>
            <p:cNvPr id="14" name="Rectangle 13"/>
            <p:cNvSpPr/>
            <p:nvPr/>
          </p:nvSpPr>
          <p:spPr>
            <a:xfrm>
              <a:off x="4711959" y="2490531"/>
              <a:ext cx="2684471" cy="1938992"/>
            </a:xfrm>
            <a:prstGeom prst="rect">
              <a:avLst/>
            </a:prstGeom>
          </p:spPr>
          <p:txBody>
            <a:bodyPr wrap="square">
              <a:spAutoFit/>
            </a:bodyPr>
            <a:lstStyle/>
            <a:p>
              <a:pPr algn="ctr" rtl="1">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تستخدم هذه الأدوات للمقارنة والتصنيف والمقاربة والربط للخروج بالنتائج المطلوبة</a:t>
              </a:r>
            </a:p>
          </p:txBody>
        </p:sp>
        <p:pic>
          <p:nvPicPr>
            <p:cNvPr id="16" name="Picture 15" descr="Big data analytics Process of analyzing complex data sources for effective business decisions metaphor"/>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92051" y="4282142"/>
              <a:ext cx="1724288" cy="1638300"/>
            </a:xfrm>
            <a:prstGeom prst="rect">
              <a:avLst/>
            </a:prstGeom>
            <a:noFill/>
            <a:ln>
              <a:noFill/>
            </a:ln>
          </p:spPr>
        </p:pic>
      </p:grpSp>
    </p:spTree>
    <p:extLst>
      <p:ext uri="{BB962C8B-B14F-4D97-AF65-F5344CB8AC3E}">
        <p14:creationId xmlns:p14="http://schemas.microsoft.com/office/powerpoint/2010/main" val="10918879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942612" y="1384021"/>
            <a:ext cx="10258788" cy="4603122"/>
            <a:chOff x="114300" y="-3078"/>
            <a:chExt cx="7019296" cy="2689129"/>
          </a:xfrm>
        </p:grpSpPr>
        <p:grpSp>
          <p:nvGrpSpPr>
            <p:cNvPr id="5" name="Group 4"/>
            <p:cNvGrpSpPr/>
            <p:nvPr/>
          </p:nvGrpSpPr>
          <p:grpSpPr>
            <a:xfrm>
              <a:off x="457200" y="0"/>
              <a:ext cx="6419855" cy="1162071"/>
              <a:chOff x="409575" y="0"/>
              <a:chExt cx="6419855" cy="1162071"/>
            </a:xfrm>
          </p:grpSpPr>
          <p:grpSp>
            <p:nvGrpSpPr>
              <p:cNvPr id="25" name="Group 24"/>
              <p:cNvGrpSpPr/>
              <p:nvPr/>
            </p:nvGrpSpPr>
            <p:grpSpPr>
              <a:xfrm>
                <a:off x="409575" y="0"/>
                <a:ext cx="6419855" cy="895350"/>
                <a:chOff x="409575" y="0"/>
                <a:chExt cx="6419855" cy="895350"/>
              </a:xfrm>
            </p:grpSpPr>
            <p:grpSp>
              <p:nvGrpSpPr>
                <p:cNvPr id="35" name="Group 34"/>
                <p:cNvGrpSpPr/>
                <p:nvPr/>
              </p:nvGrpSpPr>
              <p:grpSpPr>
                <a:xfrm>
                  <a:off x="1638302" y="0"/>
                  <a:ext cx="3143253" cy="876300"/>
                  <a:chOff x="-209548" y="0"/>
                  <a:chExt cx="3143253" cy="876300"/>
                </a:xfrm>
              </p:grpSpPr>
              <p:sp>
                <p:nvSpPr>
                  <p:cNvPr id="37" name="Rectangle 36"/>
                  <p:cNvSpPr/>
                  <p:nvPr/>
                </p:nvSpPr>
                <p:spPr>
                  <a:xfrm>
                    <a:off x="-209548" y="0"/>
                    <a:ext cx="3143253" cy="60960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800" b="0" i="0" u="none" strike="noStrike" kern="0" cap="none" spc="0" normalizeH="0" baseline="0" noProof="0" dirty="0">
                      <a:ln>
                        <a:noFill/>
                      </a:ln>
                      <a:solidFill>
                        <a:sysClr val="windowText" lastClr="000000"/>
                      </a:solidFill>
                      <a:effectLst/>
                      <a:uLnTx/>
                      <a:uFillTx/>
                      <a:latin typeface="Adobe Arabic" panose="02040503050201020203" pitchFamily="18" charset="-78"/>
                      <a:cs typeface="Adobe Arabic" panose="02040503050201020203" pitchFamily="18" charset="-78"/>
                    </a:endParaRPr>
                  </a:p>
                </p:txBody>
              </p:sp>
              <p:cxnSp>
                <p:nvCxnSpPr>
                  <p:cNvPr id="38" name="Straight Connector 37"/>
                  <p:cNvCxnSpPr/>
                  <p:nvPr/>
                </p:nvCxnSpPr>
                <p:spPr>
                  <a:xfrm>
                    <a:off x="1181100" y="609600"/>
                    <a:ext cx="0" cy="266700"/>
                  </a:xfrm>
                  <a:prstGeom prst="line">
                    <a:avLst/>
                  </a:prstGeom>
                  <a:noFill/>
                  <a:ln w="6350" cap="flat" cmpd="sng" algn="ctr">
                    <a:solidFill>
                      <a:srgbClr val="00B050"/>
                    </a:solidFill>
                    <a:prstDash val="solid"/>
                    <a:miter lim="800000"/>
                  </a:ln>
                  <a:effectLst/>
                </p:spPr>
              </p:cxnSp>
            </p:grpSp>
            <p:cxnSp>
              <p:nvCxnSpPr>
                <p:cNvPr id="36" name="Straight Connector 35"/>
                <p:cNvCxnSpPr/>
                <p:nvPr/>
              </p:nvCxnSpPr>
              <p:spPr>
                <a:xfrm>
                  <a:off x="409575" y="895350"/>
                  <a:ext cx="6419855" cy="0"/>
                </a:xfrm>
                <a:prstGeom prst="line">
                  <a:avLst/>
                </a:prstGeom>
                <a:noFill/>
                <a:ln w="6350" cap="flat" cmpd="sng" algn="ctr">
                  <a:solidFill>
                    <a:srgbClr val="00B050"/>
                  </a:solidFill>
                  <a:prstDash val="solid"/>
                  <a:miter lim="800000"/>
                </a:ln>
                <a:effectLst/>
              </p:spPr>
            </p:cxnSp>
          </p:grpSp>
          <p:cxnSp>
            <p:nvCxnSpPr>
              <p:cNvPr id="26" name="Straight Connector 25"/>
              <p:cNvCxnSpPr/>
              <p:nvPr/>
            </p:nvCxnSpPr>
            <p:spPr>
              <a:xfrm>
                <a:off x="5896616" y="904875"/>
                <a:ext cx="0" cy="257175"/>
              </a:xfrm>
              <a:prstGeom prst="line">
                <a:avLst/>
              </a:prstGeom>
              <a:noFill/>
              <a:ln w="6350" cap="flat" cmpd="sng" algn="ctr">
                <a:solidFill>
                  <a:srgbClr val="00B050"/>
                </a:solidFill>
                <a:prstDash val="solid"/>
                <a:miter lim="800000"/>
              </a:ln>
              <a:effectLst/>
            </p:spPr>
          </p:cxnSp>
          <p:cxnSp>
            <p:nvCxnSpPr>
              <p:cNvPr id="27" name="Straight Connector 26"/>
              <p:cNvCxnSpPr/>
              <p:nvPr/>
            </p:nvCxnSpPr>
            <p:spPr>
              <a:xfrm>
                <a:off x="5191126" y="895350"/>
                <a:ext cx="0" cy="257175"/>
              </a:xfrm>
              <a:prstGeom prst="line">
                <a:avLst/>
              </a:prstGeom>
              <a:noFill/>
              <a:ln w="6350" cap="flat" cmpd="sng" algn="ctr">
                <a:solidFill>
                  <a:srgbClr val="00B050"/>
                </a:solidFill>
                <a:prstDash val="solid"/>
                <a:miter lim="800000"/>
              </a:ln>
              <a:effectLst/>
            </p:spPr>
          </p:cxnSp>
          <p:cxnSp>
            <p:nvCxnSpPr>
              <p:cNvPr id="28" name="Straight Connector 27"/>
              <p:cNvCxnSpPr/>
              <p:nvPr/>
            </p:nvCxnSpPr>
            <p:spPr>
              <a:xfrm>
                <a:off x="3676650" y="885825"/>
                <a:ext cx="0" cy="257175"/>
              </a:xfrm>
              <a:prstGeom prst="line">
                <a:avLst/>
              </a:prstGeom>
              <a:noFill/>
              <a:ln w="6350" cap="flat" cmpd="sng" algn="ctr">
                <a:solidFill>
                  <a:srgbClr val="00B050"/>
                </a:solidFill>
                <a:prstDash val="solid"/>
                <a:miter lim="800000"/>
              </a:ln>
              <a:effectLst/>
            </p:spPr>
          </p:cxnSp>
          <p:cxnSp>
            <p:nvCxnSpPr>
              <p:cNvPr id="29" name="Straight Connector 28"/>
              <p:cNvCxnSpPr/>
              <p:nvPr/>
            </p:nvCxnSpPr>
            <p:spPr>
              <a:xfrm>
                <a:off x="3038475" y="895350"/>
                <a:ext cx="0" cy="257175"/>
              </a:xfrm>
              <a:prstGeom prst="line">
                <a:avLst/>
              </a:prstGeom>
              <a:noFill/>
              <a:ln w="6350" cap="flat" cmpd="sng" algn="ctr">
                <a:solidFill>
                  <a:srgbClr val="00B050"/>
                </a:solidFill>
                <a:prstDash val="solid"/>
                <a:miter lim="800000"/>
              </a:ln>
              <a:effectLst/>
            </p:spPr>
          </p:cxnSp>
          <p:cxnSp>
            <p:nvCxnSpPr>
              <p:cNvPr id="30" name="Straight Connector 29"/>
              <p:cNvCxnSpPr/>
              <p:nvPr/>
            </p:nvCxnSpPr>
            <p:spPr>
              <a:xfrm>
                <a:off x="1504950" y="904875"/>
                <a:ext cx="0" cy="257175"/>
              </a:xfrm>
              <a:prstGeom prst="line">
                <a:avLst/>
              </a:prstGeom>
              <a:noFill/>
              <a:ln w="6350" cap="flat" cmpd="sng" algn="ctr">
                <a:solidFill>
                  <a:srgbClr val="00B050"/>
                </a:solidFill>
                <a:prstDash val="solid"/>
                <a:miter lim="800000"/>
              </a:ln>
              <a:effectLst/>
            </p:spPr>
          </p:cxnSp>
          <p:cxnSp>
            <p:nvCxnSpPr>
              <p:cNvPr id="31" name="Straight Connector 30"/>
              <p:cNvCxnSpPr/>
              <p:nvPr/>
            </p:nvCxnSpPr>
            <p:spPr>
              <a:xfrm>
                <a:off x="409575" y="895350"/>
                <a:ext cx="0" cy="257175"/>
              </a:xfrm>
              <a:prstGeom prst="line">
                <a:avLst/>
              </a:prstGeom>
              <a:noFill/>
              <a:ln w="6350" cap="flat" cmpd="sng" algn="ctr">
                <a:solidFill>
                  <a:srgbClr val="00B050"/>
                </a:solidFill>
                <a:prstDash val="solid"/>
                <a:miter lim="800000"/>
              </a:ln>
              <a:effectLst/>
            </p:spPr>
          </p:cxnSp>
          <p:cxnSp>
            <p:nvCxnSpPr>
              <p:cNvPr id="32" name="Straight Connector 31"/>
              <p:cNvCxnSpPr/>
              <p:nvPr/>
            </p:nvCxnSpPr>
            <p:spPr>
              <a:xfrm>
                <a:off x="6829430" y="895350"/>
                <a:ext cx="0" cy="257175"/>
              </a:xfrm>
              <a:prstGeom prst="line">
                <a:avLst/>
              </a:prstGeom>
              <a:noFill/>
              <a:ln w="6350" cap="flat" cmpd="sng" algn="ctr">
                <a:solidFill>
                  <a:srgbClr val="00B050"/>
                </a:solidFill>
                <a:prstDash val="solid"/>
                <a:miter lim="800000"/>
              </a:ln>
              <a:effectLst/>
            </p:spPr>
          </p:cxnSp>
          <p:cxnSp>
            <p:nvCxnSpPr>
              <p:cNvPr id="33" name="Straight Connector 32"/>
              <p:cNvCxnSpPr/>
              <p:nvPr/>
            </p:nvCxnSpPr>
            <p:spPr>
              <a:xfrm>
                <a:off x="4371975" y="904896"/>
                <a:ext cx="0" cy="257175"/>
              </a:xfrm>
              <a:prstGeom prst="line">
                <a:avLst/>
              </a:prstGeom>
              <a:noFill/>
              <a:ln w="6350" cap="flat" cmpd="sng" algn="ctr">
                <a:solidFill>
                  <a:srgbClr val="00B050"/>
                </a:solidFill>
                <a:prstDash val="solid"/>
                <a:miter lim="800000"/>
              </a:ln>
              <a:effectLst/>
            </p:spPr>
          </p:cxnSp>
          <p:cxnSp>
            <p:nvCxnSpPr>
              <p:cNvPr id="34" name="Straight Connector 33"/>
              <p:cNvCxnSpPr/>
              <p:nvPr/>
            </p:nvCxnSpPr>
            <p:spPr>
              <a:xfrm>
                <a:off x="2219325" y="895375"/>
                <a:ext cx="0" cy="257175"/>
              </a:xfrm>
              <a:prstGeom prst="line">
                <a:avLst/>
              </a:prstGeom>
              <a:noFill/>
              <a:ln w="6350" cap="flat" cmpd="sng" algn="ctr">
                <a:solidFill>
                  <a:srgbClr val="00B050"/>
                </a:solidFill>
                <a:prstDash val="solid"/>
                <a:miter lim="800000"/>
              </a:ln>
              <a:effectLst/>
            </p:spPr>
          </p:cxnSp>
        </p:grpSp>
        <p:sp>
          <p:nvSpPr>
            <p:cNvPr id="6" name="Rectangle 5"/>
            <p:cNvSpPr/>
            <p:nvPr/>
          </p:nvSpPr>
          <p:spPr>
            <a:xfrm>
              <a:off x="1713232" y="-3078"/>
              <a:ext cx="2867026" cy="51435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أدوات وبرمجيات البيانات الضخمة</a:t>
              </a:r>
              <a:endPar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7" name="Rectangle 6"/>
            <p:cNvSpPr/>
            <p:nvPr/>
          </p:nvSpPr>
          <p:spPr>
            <a:xfrm>
              <a:off x="6457955" y="1161568"/>
              <a:ext cx="655956" cy="1486382"/>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5638805" y="1162070"/>
              <a:ext cx="655956" cy="1504929"/>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4895854" y="1162036"/>
              <a:ext cx="655956" cy="981090"/>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4124329" y="1162217"/>
              <a:ext cx="655956" cy="1285707"/>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3362328" y="1152289"/>
              <a:ext cx="655956" cy="933686"/>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2562227" y="1142752"/>
              <a:ext cx="655956" cy="1381374"/>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1800227" y="1152552"/>
              <a:ext cx="655956" cy="1333473"/>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1057276" y="1152555"/>
              <a:ext cx="655956" cy="1304895"/>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5" name="Rectangle 14"/>
            <p:cNvSpPr/>
            <p:nvPr/>
          </p:nvSpPr>
          <p:spPr>
            <a:xfrm>
              <a:off x="209551" y="1143010"/>
              <a:ext cx="704851" cy="1266817"/>
            </a:xfrm>
            <a:prstGeom prst="rect">
              <a:avLst/>
            </a:prstGeom>
            <a:no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6" name="Rectangle 15"/>
            <p:cNvSpPr/>
            <p:nvPr/>
          </p:nvSpPr>
          <p:spPr>
            <a:xfrm>
              <a:off x="6419855" y="1227343"/>
              <a:ext cx="713741" cy="1420089"/>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الهيكلة والتجميع</a:t>
              </a:r>
              <a:endPar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dirty="0">
                  <a:ln>
                    <a:noFill/>
                  </a:ln>
                  <a:solidFill>
                    <a:srgbClr val="002060"/>
                  </a:solidFill>
                  <a:effectLst/>
                  <a:uLnTx/>
                  <a:uFillTx/>
                  <a:latin typeface="Adobe Arabic" panose="02040503050201020203" pitchFamily="18" charset="-78"/>
                  <a:ea typeface="Calibri" panose="020F0502020204030204" pitchFamily="34" charset="0"/>
                  <a:cs typeface="Arial" panose="020B0604020202020204" pitchFamily="34" charset="0"/>
                </a:rPr>
                <a:t>Map Reduce</a:t>
              </a:r>
              <a:endParaRPr kumimoji="0" lang="en-US" sz="2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7" name="Rectangle 16"/>
            <p:cNvSpPr/>
            <p:nvPr/>
          </p:nvSpPr>
          <p:spPr>
            <a:xfrm>
              <a:off x="5610231" y="1245864"/>
              <a:ext cx="713741" cy="144018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قواعد البيانات غير العلائقية</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8" name="Rectangle 17"/>
            <p:cNvSpPr/>
            <p:nvPr/>
          </p:nvSpPr>
          <p:spPr>
            <a:xfrm>
              <a:off x="4896490" y="1283964"/>
              <a:ext cx="713741" cy="7734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التخزين</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9" name="Rectangle 18"/>
            <p:cNvSpPr/>
            <p:nvPr/>
          </p:nvSpPr>
          <p:spPr>
            <a:xfrm>
              <a:off x="4057653" y="1301632"/>
              <a:ext cx="800102" cy="9639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الخوادم والتخزين السحابي</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0" name="Rectangle 19"/>
            <p:cNvSpPr/>
            <p:nvPr/>
          </p:nvSpPr>
          <p:spPr>
            <a:xfrm>
              <a:off x="3362328" y="1264914"/>
              <a:ext cx="713741" cy="7734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المعالجة</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1" name="Rectangle 20"/>
            <p:cNvSpPr/>
            <p:nvPr/>
          </p:nvSpPr>
          <p:spPr>
            <a:xfrm>
              <a:off x="2562227" y="1227343"/>
              <a:ext cx="713741" cy="12687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معالجة اللغة الطبيعية</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2" name="Rectangle 21"/>
            <p:cNvSpPr/>
            <p:nvPr/>
          </p:nvSpPr>
          <p:spPr>
            <a:xfrm>
              <a:off x="1771653" y="1234437"/>
              <a:ext cx="713741" cy="1261642"/>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 نظم تعلم الآلة</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3" name="Rectangle 22"/>
            <p:cNvSpPr/>
            <p:nvPr/>
          </p:nvSpPr>
          <p:spPr>
            <a:xfrm>
              <a:off x="1038228" y="1280151"/>
              <a:ext cx="713741" cy="1072524"/>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ادوات التصوير المرئي</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4" name="Rectangle 23"/>
            <p:cNvSpPr/>
            <p:nvPr/>
          </p:nvSpPr>
          <p:spPr>
            <a:xfrm>
              <a:off x="114300" y="1155729"/>
              <a:ext cx="933452" cy="121599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أدوات</a:t>
              </a:r>
              <a:b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br>
              <a:r>
                <a:rPr kumimoji="0" lang="ar-SA" sz="2800" b="1" i="0" u="none" strike="noStrike" kern="0" cap="none" spc="0" normalizeH="0" baseline="0" noProof="0">
                  <a:ln>
                    <a:noFill/>
                  </a:ln>
                  <a:solidFill>
                    <a:srgbClr val="002060"/>
                  </a:solidFill>
                  <a:effectLst/>
                  <a:uLnTx/>
                  <a:uFillTx/>
                  <a:latin typeface="Calibri" panose="020F0502020204030204" pitchFamily="34" charset="0"/>
                  <a:ea typeface="Calibri" panose="020F0502020204030204" pitchFamily="34" charset="0"/>
                  <a:cs typeface="Adobe Arabic" panose="02040503050201020203" pitchFamily="18" charset="-78"/>
                </a:rPr>
                <a:t> الجمع والاستخلاص</a:t>
              </a:r>
              <a:endParaRPr kumimoji="0" lang="en-US" sz="2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4335023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7041347" y="986063"/>
            <a:ext cx="4991760" cy="1071117"/>
            <a:chOff x="3285776" y="2716892"/>
            <a:chExt cx="4991760" cy="1071117"/>
          </a:xfrm>
        </p:grpSpPr>
        <p:pic>
          <p:nvPicPr>
            <p:cNvPr id="1026"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285776" y="3234652"/>
              <a:ext cx="4079963"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الهيكلة والتجميع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Map Reduce</a:t>
              </a: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1</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5" name="Rectangle 4"/>
          <p:cNvSpPr/>
          <p:nvPr/>
        </p:nvSpPr>
        <p:spPr>
          <a:xfrm>
            <a:off x="605710" y="2057180"/>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هذه الأدوات عبارة عن نموذج برمجي ونظام تشغيل متكامل للبيانات وتتم عملية الهيكلة والتجميع حيث تتم المعالجة على ثلاث مراحل وهي: التجزئة، والخلط، والتجميع. وتقوم بتجميع البيانات المتشابهة مع بعضها البعض وعمل خريطة لها وترقيمها ترقيما تسلسليا واحدًا لتمييزها، فضلا عن حذف البيانات المتشابهة</a:t>
            </a:r>
            <a:endParaRPr lang="ar-EG" sz="2800" dirty="0"/>
          </a:p>
        </p:txBody>
      </p:sp>
      <p:pic>
        <p:nvPicPr>
          <p:cNvPr id="8" name="Picture 7"/>
          <p:cNvPicPr/>
          <p:nvPr/>
        </p:nvPicPr>
        <p:blipFill>
          <a:blip r:embed="rId6">
            <a:extLst>
              <a:ext uri="{28A0092B-C50C-407E-A947-70E740481C1C}">
                <a14:useLocalDpi xmlns:a14="http://schemas.microsoft.com/office/drawing/2010/main" val="0"/>
              </a:ext>
            </a:extLst>
          </a:blip>
          <a:stretch>
            <a:fillRect/>
          </a:stretch>
        </p:blipFill>
        <p:spPr>
          <a:xfrm>
            <a:off x="2824014" y="3534508"/>
            <a:ext cx="6078991" cy="3026228"/>
          </a:xfrm>
          <a:prstGeom prst="rect">
            <a:avLst/>
          </a:prstGeom>
        </p:spPr>
      </p:pic>
    </p:spTree>
    <p:extLst>
      <p:ext uri="{BB962C8B-B14F-4D97-AF65-F5344CB8AC3E}">
        <p14:creationId xmlns:p14="http://schemas.microsoft.com/office/powerpoint/2010/main" val="2484862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par>
                                <p:cTn id="16" presetID="14"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5233160" y="1160234"/>
            <a:ext cx="6799947" cy="1071117"/>
            <a:chOff x="1477589" y="2716892"/>
            <a:chExt cx="6799947" cy="1071117"/>
          </a:xfrm>
        </p:grpSpPr>
        <p:pic>
          <p:nvPicPr>
            <p:cNvPr id="1026"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77589" y="3234652"/>
              <a:ext cx="5888150"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قواعد البيانات غير العلائقية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:NoSQL Databases</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2</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5" name="Rectangle 4"/>
          <p:cNvSpPr/>
          <p:nvPr/>
        </p:nvSpPr>
        <p:spPr>
          <a:xfrm>
            <a:off x="605710" y="2231351"/>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هذه الأدوات تخزن البيانات على شكل جداول مرتبطة بعلاقات بينها، وهي قواعد بيانات مفتوحة المصدر وتطلق </a:t>
            </a:r>
            <a:r>
              <a:rPr lang="ar-SA" sz="2400" b="1" dirty="0" smtClean="0">
                <a:solidFill>
                  <a:srgbClr val="002060"/>
                </a:solidFill>
                <a:ea typeface="Calibri" panose="020F0502020204030204" pitchFamily="34" charset="0"/>
                <a:cs typeface="Sakkal Majalla" panose="02000000000000000000" pitchFamily="2" charset="-78"/>
              </a:rPr>
              <a:t/>
            </a:r>
            <a:br>
              <a:rPr lang="ar-SA" sz="2400" b="1" dirty="0" smtClean="0">
                <a:solidFill>
                  <a:srgbClr val="002060"/>
                </a:solidFill>
                <a:ea typeface="Calibri" panose="020F0502020204030204" pitchFamily="34" charset="0"/>
                <a:cs typeface="Sakkal Majalla" panose="02000000000000000000" pitchFamily="2" charset="-78"/>
              </a:rPr>
            </a:br>
            <a:r>
              <a:rPr lang="ar-SA" sz="2400" b="1" dirty="0" smtClean="0">
                <a:solidFill>
                  <a:srgbClr val="002060"/>
                </a:solidFill>
                <a:ea typeface="Calibri" panose="020F0502020204030204" pitchFamily="34" charset="0"/>
                <a:cs typeface="Sakkal Majalla" panose="02000000000000000000" pitchFamily="2" charset="-78"/>
              </a:rPr>
              <a:t>على </a:t>
            </a:r>
            <a:r>
              <a:rPr lang="ar-SA" sz="2400" b="1" dirty="0">
                <a:solidFill>
                  <a:srgbClr val="002060"/>
                </a:solidFill>
                <a:ea typeface="Calibri" panose="020F0502020204030204" pitchFamily="34" charset="0"/>
                <a:cs typeface="Sakkal Majalla" panose="02000000000000000000" pitchFamily="2" charset="-78"/>
              </a:rPr>
              <a:t>قواعد البيانات المتزايدة وتتميز هذه الأدوات ببساطة التكلفة وسهولة التنفيذ وإمكانية تجزئة البيانات ونسخها بالإضافة إلى سرعة نقل البيانات وإمكانية التوسع أفقيًا وهذا يعنى سرعة معالجة كمية كبيرة من البيانات</a:t>
            </a:r>
            <a:endParaRPr lang="ar-EG" sz="2800" dirty="0"/>
          </a:p>
        </p:txBody>
      </p:sp>
      <p:grpSp>
        <p:nvGrpSpPr>
          <p:cNvPr id="9" name="Group 8"/>
          <p:cNvGrpSpPr/>
          <p:nvPr/>
        </p:nvGrpSpPr>
        <p:grpSpPr>
          <a:xfrm>
            <a:off x="8479240" y="3649713"/>
            <a:ext cx="3553867" cy="1071117"/>
            <a:chOff x="4723669" y="2716892"/>
            <a:chExt cx="3553867" cy="1071117"/>
          </a:xfrm>
        </p:grpSpPr>
        <p:pic>
          <p:nvPicPr>
            <p:cNvPr id="10"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723669" y="3234652"/>
              <a:ext cx="2642070"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التخزين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:Storage</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3</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605710" y="4720830"/>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إن من أهم صفات هذه البيانات ضخامة الحجم وبالتالي عند التعامل مع البيانات الضخمة أهم ما يشغل الذهن </a:t>
            </a:r>
            <a:r>
              <a:rPr lang="ar-SA" sz="2400" b="1" dirty="0" smtClean="0">
                <a:solidFill>
                  <a:srgbClr val="002060"/>
                </a:solidFill>
                <a:ea typeface="Calibri" panose="020F0502020204030204" pitchFamily="34" charset="0"/>
                <a:cs typeface="Sakkal Majalla" panose="02000000000000000000" pitchFamily="2" charset="-78"/>
              </a:rPr>
              <a:t/>
            </a:r>
            <a:br>
              <a:rPr lang="ar-SA" sz="2400" b="1" dirty="0" smtClean="0">
                <a:solidFill>
                  <a:srgbClr val="002060"/>
                </a:solidFill>
                <a:ea typeface="Calibri" panose="020F0502020204030204" pitchFamily="34" charset="0"/>
                <a:cs typeface="Sakkal Majalla" panose="02000000000000000000" pitchFamily="2" charset="-78"/>
              </a:rPr>
            </a:br>
            <a:r>
              <a:rPr lang="ar-SA" sz="2400" b="1" dirty="0" smtClean="0">
                <a:solidFill>
                  <a:srgbClr val="002060"/>
                </a:solidFill>
                <a:ea typeface="Calibri" panose="020F0502020204030204" pitchFamily="34" charset="0"/>
                <a:cs typeface="Sakkal Majalla" panose="02000000000000000000" pitchFamily="2" charset="-78"/>
              </a:rPr>
              <a:t>هو </a:t>
            </a:r>
            <a:r>
              <a:rPr lang="ar-SA" sz="2400" b="1" dirty="0">
                <a:solidFill>
                  <a:srgbClr val="002060"/>
                </a:solidFill>
                <a:ea typeface="Calibri" panose="020F0502020204030204" pitchFamily="34" charset="0"/>
                <a:cs typeface="Sakkal Majalla" panose="02000000000000000000" pitchFamily="2" charset="-78"/>
              </a:rPr>
              <a:t>ضمان وسائل تخزين ملائمة بالإضافة إلى كفاءة الاسترجاع، ولذا فقد تم تطوير تقنيات وأدوات تراعى جودة التخزين واسترجاع البيانات الضخمة داخل خوادم ضخمة تستوعب هذه البيانات</a:t>
            </a:r>
            <a:endParaRPr lang="ar-EG" sz="2800" dirty="0"/>
          </a:p>
        </p:txBody>
      </p:sp>
    </p:spTree>
    <p:extLst>
      <p:ext uri="{BB962C8B-B14F-4D97-AF65-F5344CB8AC3E}">
        <p14:creationId xmlns:p14="http://schemas.microsoft.com/office/powerpoint/2010/main" val="12449744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5475213" y="1160234"/>
            <a:ext cx="6557894" cy="1071117"/>
            <a:chOff x="1719642" y="2716892"/>
            <a:chExt cx="6557894" cy="1071117"/>
          </a:xfrm>
        </p:grpSpPr>
        <p:pic>
          <p:nvPicPr>
            <p:cNvPr id="1026"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19642" y="3234652"/>
              <a:ext cx="5646097"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الخوادم والتخزين </a:t>
              </a:r>
              <a:r>
                <a:rPr lang="ar-SA" sz="2800" b="1" dirty="0" err="1">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السحابي</a:t>
              </a: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:Data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Servers&amp;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clouding</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4</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5" name="Rectangle 4"/>
          <p:cNvSpPr/>
          <p:nvPr/>
        </p:nvSpPr>
        <p:spPr>
          <a:xfrm>
            <a:off x="605710" y="2231351"/>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تعتبر الحوسبة السحابية من أشهر نماذج التخزين على شبكة الإنترنت حيث يتم تخزين البيانات على خوادم ظاهرية متعددة بدلا من إضافتها على خادم محدد، ومن أهم ميزاتها أنها تتيح مشاركة الإمكانات الحاسوبية والسعات التخزينية وعرض النطاق الترددي، وأثبتت الحوسبة السحابية أنها من الأدوات الأساسية لبناء أنظمة قادرة على التوسع</a:t>
            </a:r>
            <a:endParaRPr lang="ar-EG" sz="2800" dirty="0"/>
          </a:p>
        </p:txBody>
      </p:sp>
      <p:grpSp>
        <p:nvGrpSpPr>
          <p:cNvPr id="9" name="Group 8"/>
          <p:cNvGrpSpPr/>
          <p:nvPr/>
        </p:nvGrpSpPr>
        <p:grpSpPr>
          <a:xfrm>
            <a:off x="8134594" y="3649713"/>
            <a:ext cx="3898513" cy="1071117"/>
            <a:chOff x="4379023" y="2716892"/>
            <a:chExt cx="3898513" cy="1071117"/>
          </a:xfrm>
        </p:grpSpPr>
        <p:pic>
          <p:nvPicPr>
            <p:cNvPr id="10"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379023" y="3234652"/>
              <a:ext cx="2986716"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المعالجة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:Processing</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5</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605710" y="4720830"/>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إن القيمة الأكبر للبيانات الضخمة تكمن في معالجتها واستخراج قيمتها، وتقسم أدوات المعالجة المشكلات الكبيرة إلى مشكلات صغيرة ويتم حل المشكلات الأصغر فالأصغر، وفي النهاية نجد النتائج المجمعة توفر إجابات نهائية للمشكلة الكبيرة وهذا ما يسمى بمعالجة البيانات على دفعات، وتعتبر برمجيات تحليل البيانات الضخمة هي الأشهر في عالم البيانات</a:t>
            </a:r>
            <a:endParaRPr lang="ar-EG" sz="2800" dirty="0"/>
          </a:p>
        </p:txBody>
      </p:sp>
    </p:spTree>
    <p:extLst>
      <p:ext uri="{BB962C8B-B14F-4D97-AF65-F5344CB8AC3E}">
        <p14:creationId xmlns:p14="http://schemas.microsoft.com/office/powerpoint/2010/main" val="24703537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4606385" y="1160234"/>
            <a:ext cx="7426722" cy="1071117"/>
            <a:chOff x="850814" y="2716892"/>
            <a:chExt cx="7426722" cy="1071117"/>
          </a:xfrm>
        </p:grpSpPr>
        <p:pic>
          <p:nvPicPr>
            <p:cNvPr id="1026"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50814" y="3234652"/>
              <a:ext cx="6514925"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معالجة اللغة الطبيعية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:Natural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Language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Processing</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6</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5" name="Rectangle 4"/>
          <p:cNvSpPr/>
          <p:nvPr/>
        </p:nvSpPr>
        <p:spPr>
          <a:xfrm>
            <a:off x="605710" y="2231351"/>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تعد معالجة اللغة الطبيعية شكل من أشكال الذكاء الاصطناعي وتساعد على قراءة النصوص من خلال محاكاة القدرة البشرية على فهم اللغة، وتمكن هذه اللغة من فهم كلمات منفردة أو مجموعات منها وتساعد أجهزة الكمبيوتر على فهم الجمل كما يتحدث بها الإنسان وبفضل هذه الأدوات ظهرت تطبيقات جديدة ومفيدة </a:t>
            </a:r>
            <a:endParaRPr lang="ar-EG" sz="2800" dirty="0"/>
          </a:p>
        </p:txBody>
      </p:sp>
      <p:grpSp>
        <p:nvGrpSpPr>
          <p:cNvPr id="9" name="Group 8"/>
          <p:cNvGrpSpPr/>
          <p:nvPr/>
        </p:nvGrpSpPr>
        <p:grpSpPr>
          <a:xfrm>
            <a:off x="5693221" y="3649713"/>
            <a:ext cx="6339886" cy="1071117"/>
            <a:chOff x="1937650" y="2716892"/>
            <a:chExt cx="6339886" cy="1071117"/>
          </a:xfrm>
        </p:grpSpPr>
        <p:pic>
          <p:nvPicPr>
            <p:cNvPr id="10" name="Picture 2" descr="Cute data cloud vector illustra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937650" y="3234652"/>
              <a:ext cx="5428089"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نظم تعلم الآلة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:Machine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Learning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systems</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7</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605710" y="4720830"/>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إن البيانات الضخمة تتطلب - لتحليلها أدوات تختلف عن أدوات تحليل البيانات التقليدية لأن كمية العلاقات الناتجة عن البيانات الضخمة تفوق إمكانات أي محلل بيانات مهما بلغت مهارته في جمع الفرضيات واستخراج القيمة منها، ولذا فإنه لا بديل عن استخدام الذكاء الاصطناعي وتعلم الآلة كبديل عن العامل البشري في أداء مثل هذه العلاقات</a:t>
            </a:r>
            <a:endParaRPr lang="ar-EG" sz="2800" dirty="0"/>
          </a:p>
        </p:txBody>
      </p:sp>
    </p:spTree>
    <p:extLst>
      <p:ext uri="{BB962C8B-B14F-4D97-AF65-F5344CB8AC3E}">
        <p14:creationId xmlns:p14="http://schemas.microsoft.com/office/powerpoint/2010/main" val="25384863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grpSp>
        <p:nvGrpSpPr>
          <p:cNvPr id="3" name="Group 2"/>
          <p:cNvGrpSpPr/>
          <p:nvPr/>
        </p:nvGrpSpPr>
        <p:grpSpPr>
          <a:xfrm>
            <a:off x="7198440" y="1105804"/>
            <a:ext cx="4834667" cy="1071117"/>
            <a:chOff x="3442869" y="2716892"/>
            <a:chExt cx="4834667" cy="1071117"/>
          </a:xfrm>
        </p:grpSpPr>
        <p:pic>
          <p:nvPicPr>
            <p:cNvPr id="1026" name="Picture 2" descr="Cute data cloud vector illustr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442869" y="3234652"/>
              <a:ext cx="3922870"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التصوير المرئي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:Visualization</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8</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5" name="Rectangle 4"/>
          <p:cNvSpPr/>
          <p:nvPr/>
        </p:nvSpPr>
        <p:spPr>
          <a:xfrm>
            <a:off x="605710" y="2176921"/>
            <a:ext cx="10515600" cy="1477328"/>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يعتبر الشق المهم من البيانات الضخمة هو طريقة عرض هذه البيانات بسرعة ووضوح وبالتالي فإن عرض البيانات بصورة مرئية أو تمثيلها بشكل مرئي هو عبارة عن مجموعة معقدة من البيانات بأسلوب فني منسق وواضح المعالم على شكل </a:t>
            </a:r>
            <a:r>
              <a:rPr lang="ar-SA" sz="2400" b="1" dirty="0" smtClean="0">
                <a:solidFill>
                  <a:srgbClr val="002060"/>
                </a:solidFill>
                <a:ea typeface="Calibri" panose="020F0502020204030204" pitchFamily="34" charset="0"/>
                <a:cs typeface="Sakkal Majalla" panose="02000000000000000000" pitchFamily="2" charset="-78"/>
              </a:rPr>
              <a:t>أعمدة</a:t>
            </a:r>
            <a:endParaRPr lang="ar-SA" sz="2400" b="1" dirty="0">
              <a:solidFill>
                <a:srgbClr val="002060"/>
              </a:solidFill>
              <a:ea typeface="Calibri" panose="020F0502020204030204" pitchFamily="34" charset="0"/>
              <a:cs typeface="Sakkal Majalla" panose="02000000000000000000" pitchFamily="2" charset="-78"/>
            </a:endParaRPr>
          </a:p>
        </p:txBody>
      </p:sp>
      <p:grpSp>
        <p:nvGrpSpPr>
          <p:cNvPr id="9" name="Group 8"/>
          <p:cNvGrpSpPr/>
          <p:nvPr/>
        </p:nvGrpSpPr>
        <p:grpSpPr>
          <a:xfrm>
            <a:off x="6889062" y="3497309"/>
            <a:ext cx="5144045" cy="1071117"/>
            <a:chOff x="3133491" y="2716892"/>
            <a:chExt cx="5144045" cy="1071117"/>
          </a:xfrm>
        </p:grpSpPr>
        <p:pic>
          <p:nvPicPr>
            <p:cNvPr id="10" name="Picture 2" descr="Cute data cloud vector illustr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91" t="10680" r="3293" b="16477"/>
            <a:stretch/>
          </p:blipFill>
          <p:spPr bwMode="auto">
            <a:xfrm>
              <a:off x="7282543" y="2993571"/>
              <a:ext cx="994993" cy="762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133491" y="3234652"/>
              <a:ext cx="4232248" cy="553357"/>
            </a:xfrm>
            <a:prstGeom prst="rect">
              <a:avLst/>
            </a:prstGeom>
          </p:spPr>
          <p:txBody>
            <a:bodyPr wrap="none">
              <a:spAutoFit/>
            </a:bodyPr>
            <a:lstStyle/>
            <a:p>
              <a:pPr algn="r" rtl="1">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أدوات الجمع والاستخلاص </a:t>
              </a:r>
              <a:r>
                <a:rPr lang="en-US"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:Acquisition</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7780039" y="2716892"/>
              <a:ext cx="330539" cy="553357"/>
            </a:xfrm>
            <a:prstGeom prst="rect">
              <a:avLst/>
            </a:prstGeom>
          </p:spPr>
          <p:txBody>
            <a:bodyPr wrap="none">
              <a:spAutoFit/>
            </a:bodyPr>
            <a:lstStyle/>
            <a:p>
              <a:pPr algn="r" rtl="1">
                <a:lnSpc>
                  <a:spcPct val="107000"/>
                </a:lnSpc>
                <a:spcAft>
                  <a:spcPts val="800"/>
                </a:spcAft>
              </a:pP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9</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605710" y="4568426"/>
            <a:ext cx="10515600" cy="1938992"/>
          </a:xfrm>
          <a:prstGeom prst="rect">
            <a:avLst/>
          </a:prstGeom>
        </p:spPr>
        <p:txBody>
          <a:bodyPr wrap="square">
            <a:spAutoFit/>
          </a:bodyPr>
          <a:lstStyle/>
          <a:p>
            <a:pPr algn="justLow" rtl="1">
              <a:lnSpc>
                <a:spcPct val="125000"/>
              </a:lnSpc>
            </a:pPr>
            <a:r>
              <a:rPr lang="ar-SA" sz="2400" b="1" dirty="0">
                <a:solidFill>
                  <a:srgbClr val="002060"/>
                </a:solidFill>
                <a:ea typeface="Calibri" panose="020F0502020204030204" pitchFamily="34" charset="0"/>
                <a:cs typeface="Sakkal Majalla" panose="02000000000000000000" pitchFamily="2" charset="-78"/>
              </a:rPr>
              <a:t>البيانات الضخمة بها العديد من البيانات ذات القيمة العالية وغالبيتها لا يستحق أن تقوم بعمليات معقدة ومتطورة عليها؛ لأن نتيجتها قد تكون خاطئة ومضللة، بالإضافة إلى أن مجموعات البيانات الضخمة </a:t>
            </a:r>
            <a:r>
              <a:rPr lang="ar-SA" sz="2400" b="1" dirty="0" smtClean="0">
                <a:solidFill>
                  <a:srgbClr val="002060"/>
                </a:solidFill>
                <a:ea typeface="Calibri" panose="020F0502020204030204" pitchFamily="34" charset="0"/>
                <a:cs typeface="Sakkal Majalla" panose="02000000000000000000" pitchFamily="2" charset="-78"/>
              </a:rPr>
              <a:t>قد </a:t>
            </a:r>
            <a:r>
              <a:rPr lang="ar-SA" sz="2400" b="1" dirty="0">
                <a:solidFill>
                  <a:srgbClr val="002060"/>
                </a:solidFill>
                <a:ea typeface="Calibri" panose="020F0502020204030204" pitchFamily="34" charset="0"/>
                <a:cs typeface="Sakkal Majalla" panose="02000000000000000000" pitchFamily="2" charset="-78"/>
              </a:rPr>
              <a:t>تكون سيئة التنظيم ويصعب الوصول إلى المعلومات القيمة التي تحتويها، ولذلك كان لابد من توافر أدوات تعمل على استخلاص البيانات من الشوائب عند جمعها وقبل وضعها </a:t>
            </a:r>
            <a:r>
              <a:rPr lang="ar-SA" sz="2400" b="1" dirty="0" smtClean="0">
                <a:solidFill>
                  <a:srgbClr val="002060"/>
                </a:solidFill>
                <a:ea typeface="Calibri" panose="020F0502020204030204" pitchFamily="34" charset="0"/>
                <a:cs typeface="Sakkal Majalla" panose="02000000000000000000" pitchFamily="2" charset="-78"/>
              </a:rPr>
              <a:t>في </a:t>
            </a:r>
            <a:r>
              <a:rPr lang="ar-SA" sz="2400" b="1" dirty="0">
                <a:solidFill>
                  <a:srgbClr val="002060"/>
                </a:solidFill>
                <a:ea typeface="Calibri" panose="020F0502020204030204" pitchFamily="34" charset="0"/>
                <a:cs typeface="Sakkal Majalla" panose="02000000000000000000" pitchFamily="2" charset="-78"/>
              </a:rPr>
              <a:t>مستودعات البيانات الخاصة</a:t>
            </a:r>
          </a:p>
        </p:txBody>
      </p:sp>
    </p:spTree>
    <p:extLst>
      <p:ext uri="{BB962C8B-B14F-4D97-AF65-F5344CB8AC3E}">
        <p14:creationId xmlns:p14="http://schemas.microsoft.com/office/powerpoint/2010/main" val="14867383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151631" y="125518"/>
            <a:ext cx="4049769"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أدوات وبرمجيات تحليل البيانات الضخمة</a:t>
            </a:r>
          </a:p>
        </p:txBody>
      </p:sp>
      <p:pic>
        <p:nvPicPr>
          <p:cNvPr id="14" name="Picture 13"/>
          <p:cNvPicPr/>
          <p:nvPr/>
        </p:nvPicPr>
        <p:blipFill rotWithShape="1">
          <a:blip r:embed="rId5">
            <a:extLst>
              <a:ext uri="{28A0092B-C50C-407E-A947-70E740481C1C}">
                <a14:useLocalDpi xmlns:a14="http://schemas.microsoft.com/office/drawing/2010/main" val="0"/>
              </a:ext>
            </a:extLst>
          </a:blip>
          <a:srcRect l="1242" t="4068" r="1242"/>
          <a:stretch/>
        </p:blipFill>
        <p:spPr bwMode="auto">
          <a:xfrm>
            <a:off x="2057400" y="1297441"/>
            <a:ext cx="7892823" cy="460261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707580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xmlns="" id="{BD9EC1B1-D532-E6C9-8171-0C97C3129CC6}"/>
              </a:ext>
            </a:extLst>
          </p:cNvPr>
          <p:cNvGrpSpPr/>
          <p:nvPr/>
        </p:nvGrpSpPr>
        <p:grpSpPr>
          <a:xfrm>
            <a:off x="6096000" y="413969"/>
            <a:ext cx="6050519" cy="6444031"/>
            <a:chOff x="6467302" y="413969"/>
            <a:chExt cx="5724698" cy="6444031"/>
          </a:xfrm>
        </p:grpSpPr>
        <p:pic>
          <p:nvPicPr>
            <p:cNvPr id="11" name="Picture 10">
              <a:extLst>
                <a:ext uri="{FF2B5EF4-FFF2-40B4-BE49-F238E27FC236}">
                  <a16:creationId xmlns:a16="http://schemas.microsoft.com/office/drawing/2014/main" xmlns="" id="{51030CC9-64BC-3547-CEDB-0FFA46A52BD6}"/>
                </a:ext>
              </a:extLst>
            </p:cNvPr>
            <p:cNvPicPr>
              <a:picLocks noChangeAspect="1"/>
            </p:cNvPicPr>
            <p:nvPr/>
          </p:nvPicPr>
          <p:blipFill>
            <a:blip r:embed="rId4"/>
            <a:stretch>
              <a:fillRect/>
            </a:stretch>
          </p:blipFill>
          <p:spPr>
            <a:xfrm>
              <a:off x="6467302" y="413969"/>
              <a:ext cx="5724698" cy="6444031"/>
            </a:xfrm>
            <a:prstGeom prst="rect">
              <a:avLst/>
            </a:prstGeom>
          </p:spPr>
        </p:pic>
        <p:sp>
          <p:nvSpPr>
            <p:cNvPr id="10" name="TextBox 9">
              <a:extLst>
                <a:ext uri="{FF2B5EF4-FFF2-40B4-BE49-F238E27FC236}">
                  <a16:creationId xmlns:a16="http://schemas.microsoft.com/office/drawing/2014/main" xmlns="" id="{045B5B24-451C-2C75-D4AA-44B76247E625}"/>
                </a:ext>
              </a:extLst>
            </p:cNvPr>
            <p:cNvSpPr txBox="1"/>
            <p:nvPr/>
          </p:nvSpPr>
          <p:spPr>
            <a:xfrm>
              <a:off x="10302343" y="796549"/>
              <a:ext cx="1740028" cy="2516073"/>
            </a:xfrm>
            <a:prstGeom prst="rect">
              <a:avLst/>
            </a:prstGeom>
            <a:noFill/>
          </p:spPr>
          <p:txBody>
            <a:bodyPr wrap="square">
              <a:spAutoFit/>
            </a:bodyPr>
            <a:lstStyle/>
            <a:p>
              <a:pPr algn="ctr" rtl="1">
                <a:lnSpc>
                  <a:spcPct val="150000"/>
                </a:lnSpc>
                <a:defRPr/>
              </a:pPr>
              <a:r>
                <a:rPr lang="ar-EG" sz="3600" b="1" kern="0" dirty="0">
                  <a:solidFill>
                    <a:srgbClr val="C00000"/>
                  </a:solidFill>
                  <a:latin typeface="Adobe Arabic" panose="02040503050201020203" pitchFamily="18" charset="-78"/>
                  <a:cs typeface="Adobe Arabic" panose="02040503050201020203" pitchFamily="18" charset="-78"/>
                </a:rPr>
                <a:t>الجلسة</a:t>
              </a:r>
              <a:br>
                <a:rPr lang="ar-EG" sz="3600" b="1" kern="0" dirty="0">
                  <a:solidFill>
                    <a:srgbClr val="C00000"/>
                  </a:solidFill>
                  <a:latin typeface="Adobe Arabic" panose="02040503050201020203" pitchFamily="18" charset="-78"/>
                  <a:cs typeface="Adobe Arabic" panose="02040503050201020203" pitchFamily="18" charset="-78"/>
                </a:rPr>
              </a:br>
              <a:r>
                <a:rPr lang="ar-EG" sz="3600" b="1" kern="0" dirty="0">
                  <a:solidFill>
                    <a:srgbClr val="C00000"/>
                  </a:solidFill>
                  <a:latin typeface="Adobe Arabic" panose="02040503050201020203" pitchFamily="18" charset="-78"/>
                  <a:cs typeface="Adobe Arabic" panose="02040503050201020203" pitchFamily="18" charset="-78"/>
                </a:rPr>
                <a:t> التدريبية</a:t>
              </a:r>
              <a:br>
                <a:rPr lang="ar-EG" sz="3600" b="1" kern="0" dirty="0">
                  <a:solidFill>
                    <a:srgbClr val="C00000"/>
                  </a:solidFill>
                  <a:latin typeface="Adobe Arabic" panose="02040503050201020203" pitchFamily="18" charset="-78"/>
                  <a:cs typeface="Adobe Arabic" panose="02040503050201020203" pitchFamily="18" charset="-78"/>
                </a:rPr>
              </a:br>
              <a:r>
                <a:rPr lang="ar-EG" sz="3600" b="1" kern="0" dirty="0">
                  <a:solidFill>
                    <a:srgbClr val="C00000"/>
                  </a:solidFill>
                  <a:latin typeface="Adobe Arabic" panose="02040503050201020203" pitchFamily="18" charset="-78"/>
                  <a:cs typeface="Adobe Arabic" panose="02040503050201020203" pitchFamily="18" charset="-78"/>
                </a:rPr>
                <a:t> الأولي</a:t>
              </a:r>
            </a:p>
          </p:txBody>
        </p:sp>
      </p:grpSp>
      <p:sp>
        <p:nvSpPr>
          <p:cNvPr id="14" name="TextBox 13">
            <a:extLst>
              <a:ext uri="{FF2B5EF4-FFF2-40B4-BE49-F238E27FC236}">
                <a16:creationId xmlns:a16="http://schemas.microsoft.com/office/drawing/2014/main" xmlns="" id="{82518C59-4A4D-E55C-D0C9-B82EAFB49440}"/>
              </a:ext>
            </a:extLst>
          </p:cNvPr>
          <p:cNvSpPr txBox="1"/>
          <p:nvPr/>
        </p:nvSpPr>
        <p:spPr>
          <a:xfrm>
            <a:off x="6574481" y="1934407"/>
            <a:ext cx="3574831" cy="3231654"/>
          </a:xfrm>
          <a:prstGeom prst="rect">
            <a:avLst/>
          </a:prstGeom>
          <a:noFill/>
        </p:spPr>
        <p:txBody>
          <a:bodyPr wrap="square">
            <a:spAutoFit/>
          </a:bodyPr>
          <a:lstStyle/>
          <a:p>
            <a:pPr marL="457200" indent="-457200" algn="justLow" rtl="1">
              <a:lnSpc>
                <a:spcPct val="300000"/>
              </a:lnSpc>
              <a:buFont typeface="Wingdings" panose="05000000000000000000" pitchFamily="2" charset="2"/>
              <a:buChar char="q"/>
            </a:pPr>
            <a:r>
              <a:rPr lang="ar-SA" sz="2400" b="1" kern="100" dirty="0">
                <a:solidFill>
                  <a:srgbClr val="002060"/>
                </a:solidFill>
                <a:ea typeface="Calibri" panose="020F0502020204030204" pitchFamily="34" charset="0"/>
                <a:cs typeface="Sakkal Majalla" panose="02000000000000000000" pitchFamily="2" charset="-78"/>
              </a:rPr>
              <a:t>مفهوم تحليل البيانات </a:t>
            </a:r>
            <a:r>
              <a:rPr lang="ar-SA" sz="2400" b="1" kern="100" dirty="0" smtClean="0">
                <a:solidFill>
                  <a:srgbClr val="002060"/>
                </a:solidFill>
                <a:ea typeface="Calibri" panose="020F0502020204030204" pitchFamily="34" charset="0"/>
                <a:cs typeface="Sakkal Majalla" panose="02000000000000000000" pitchFamily="2" charset="-78"/>
              </a:rPr>
              <a:t>الضخمة</a:t>
            </a:r>
          </a:p>
          <a:p>
            <a:pPr marL="457200" indent="-457200" algn="justLow" rtl="1">
              <a:lnSpc>
                <a:spcPct val="300000"/>
              </a:lnSpc>
              <a:buFont typeface="Wingdings" panose="05000000000000000000" pitchFamily="2" charset="2"/>
              <a:buChar char="q"/>
            </a:pPr>
            <a:r>
              <a:rPr lang="ar-SA" sz="2400" b="1" kern="100" dirty="0" smtClean="0">
                <a:solidFill>
                  <a:srgbClr val="002060"/>
                </a:solidFill>
                <a:ea typeface="Calibri" panose="020F0502020204030204" pitchFamily="34" charset="0"/>
                <a:cs typeface="Sakkal Majalla" panose="02000000000000000000" pitchFamily="2" charset="-78"/>
              </a:rPr>
              <a:t>أهمية </a:t>
            </a:r>
            <a:r>
              <a:rPr lang="ar-SA" sz="2400" b="1" kern="100" dirty="0">
                <a:solidFill>
                  <a:srgbClr val="002060"/>
                </a:solidFill>
                <a:ea typeface="Calibri" panose="020F0502020204030204" pitchFamily="34" charset="0"/>
                <a:cs typeface="Sakkal Majalla" panose="02000000000000000000" pitchFamily="2" charset="-78"/>
              </a:rPr>
              <a:t>تحليل البيانات </a:t>
            </a:r>
            <a:r>
              <a:rPr lang="ar-SA" sz="2400" b="1" kern="100" dirty="0" smtClean="0">
                <a:solidFill>
                  <a:srgbClr val="002060"/>
                </a:solidFill>
                <a:ea typeface="Calibri" panose="020F0502020204030204" pitchFamily="34" charset="0"/>
                <a:cs typeface="Sakkal Majalla" panose="02000000000000000000" pitchFamily="2" charset="-78"/>
              </a:rPr>
              <a:t>الضخمة</a:t>
            </a:r>
          </a:p>
          <a:p>
            <a:pPr marL="457200" indent="-457200" algn="justLow" rtl="1">
              <a:lnSpc>
                <a:spcPct val="300000"/>
              </a:lnSpc>
              <a:buFont typeface="Wingdings" panose="05000000000000000000" pitchFamily="2" charset="2"/>
              <a:buChar char="q"/>
            </a:pPr>
            <a:r>
              <a:rPr lang="ar-SA" sz="2400" b="1" kern="100" dirty="0" smtClean="0">
                <a:solidFill>
                  <a:srgbClr val="002060"/>
                </a:solidFill>
                <a:ea typeface="Calibri" panose="020F0502020204030204" pitchFamily="34" charset="0"/>
                <a:cs typeface="Sakkal Majalla" panose="02000000000000000000" pitchFamily="2" charset="-78"/>
              </a:rPr>
              <a:t>أنواع </a:t>
            </a:r>
            <a:r>
              <a:rPr lang="ar-SA" sz="2400" b="1" kern="100" dirty="0">
                <a:solidFill>
                  <a:srgbClr val="002060"/>
                </a:solidFill>
                <a:ea typeface="Calibri" panose="020F0502020204030204" pitchFamily="34" charset="0"/>
                <a:cs typeface="Sakkal Majalla" panose="02000000000000000000" pitchFamily="2" charset="-78"/>
              </a:rPr>
              <a:t>تحليلات البيانات الضخمة</a:t>
            </a:r>
          </a:p>
        </p:txBody>
      </p:sp>
      <p:grpSp>
        <p:nvGrpSpPr>
          <p:cNvPr id="18" name="Group 17">
            <a:extLst>
              <a:ext uri="{FF2B5EF4-FFF2-40B4-BE49-F238E27FC236}">
                <a16:creationId xmlns:a16="http://schemas.microsoft.com/office/drawing/2014/main" xmlns="" id="{7B5A867B-E894-88E5-0DB4-FFA19BAC58B3}"/>
              </a:ext>
            </a:extLst>
          </p:cNvPr>
          <p:cNvGrpSpPr/>
          <p:nvPr/>
        </p:nvGrpSpPr>
        <p:grpSpPr>
          <a:xfrm>
            <a:off x="218643" y="413969"/>
            <a:ext cx="6050519" cy="6444031"/>
            <a:chOff x="6467302" y="413969"/>
            <a:chExt cx="5724698" cy="6444031"/>
          </a:xfrm>
        </p:grpSpPr>
        <p:pic>
          <p:nvPicPr>
            <p:cNvPr id="20" name="Picture 19">
              <a:extLst>
                <a:ext uri="{FF2B5EF4-FFF2-40B4-BE49-F238E27FC236}">
                  <a16:creationId xmlns:a16="http://schemas.microsoft.com/office/drawing/2014/main" xmlns="" id="{FEB773F8-1888-1D73-3CDD-3F7A2CBC6CC3}"/>
                </a:ext>
              </a:extLst>
            </p:cNvPr>
            <p:cNvPicPr>
              <a:picLocks noChangeAspect="1"/>
            </p:cNvPicPr>
            <p:nvPr/>
          </p:nvPicPr>
          <p:blipFill>
            <a:blip r:embed="rId4"/>
            <a:stretch>
              <a:fillRect/>
            </a:stretch>
          </p:blipFill>
          <p:spPr>
            <a:xfrm>
              <a:off x="6467302" y="413969"/>
              <a:ext cx="5724698" cy="6444031"/>
            </a:xfrm>
            <a:prstGeom prst="rect">
              <a:avLst/>
            </a:prstGeom>
          </p:spPr>
        </p:pic>
        <p:sp>
          <p:nvSpPr>
            <p:cNvPr id="21" name="TextBox 20">
              <a:extLst>
                <a:ext uri="{FF2B5EF4-FFF2-40B4-BE49-F238E27FC236}">
                  <a16:creationId xmlns:a16="http://schemas.microsoft.com/office/drawing/2014/main" xmlns="" id="{0A574516-9FB3-F910-A953-CBC428E3AFA2}"/>
                </a:ext>
              </a:extLst>
            </p:cNvPr>
            <p:cNvSpPr txBox="1"/>
            <p:nvPr/>
          </p:nvSpPr>
          <p:spPr>
            <a:xfrm>
              <a:off x="10302343" y="796549"/>
              <a:ext cx="1740028" cy="2516073"/>
            </a:xfrm>
            <a:prstGeom prst="rect">
              <a:avLst/>
            </a:prstGeom>
            <a:noFill/>
          </p:spPr>
          <p:txBody>
            <a:bodyPr wrap="square">
              <a:spAutoFit/>
            </a:bodyPr>
            <a:lstStyle/>
            <a:p>
              <a:pPr algn="ctr" rtl="1">
                <a:lnSpc>
                  <a:spcPct val="150000"/>
                </a:lnSpc>
                <a:defRPr/>
              </a:pPr>
              <a:r>
                <a:rPr lang="ar-EG" sz="3600" b="1" kern="0" dirty="0">
                  <a:solidFill>
                    <a:srgbClr val="C00000"/>
                  </a:solidFill>
                  <a:latin typeface="Adobe Arabic" panose="02040503050201020203" pitchFamily="18" charset="-78"/>
                  <a:cs typeface="Adobe Arabic" panose="02040503050201020203" pitchFamily="18" charset="-78"/>
                </a:rPr>
                <a:t>الجلسة</a:t>
              </a:r>
              <a:br>
                <a:rPr lang="ar-EG" sz="3600" b="1" kern="0" dirty="0">
                  <a:solidFill>
                    <a:srgbClr val="C00000"/>
                  </a:solidFill>
                  <a:latin typeface="Adobe Arabic" panose="02040503050201020203" pitchFamily="18" charset="-78"/>
                  <a:cs typeface="Adobe Arabic" panose="02040503050201020203" pitchFamily="18" charset="-78"/>
                </a:rPr>
              </a:br>
              <a:r>
                <a:rPr lang="ar-EG" sz="3600" b="1" kern="0" dirty="0">
                  <a:solidFill>
                    <a:srgbClr val="C00000"/>
                  </a:solidFill>
                  <a:latin typeface="Adobe Arabic" panose="02040503050201020203" pitchFamily="18" charset="-78"/>
                  <a:cs typeface="Adobe Arabic" panose="02040503050201020203" pitchFamily="18" charset="-78"/>
                </a:rPr>
                <a:t> التدريبية</a:t>
              </a:r>
              <a:br>
                <a:rPr lang="ar-EG" sz="3600" b="1" kern="0" dirty="0">
                  <a:solidFill>
                    <a:srgbClr val="C00000"/>
                  </a:solidFill>
                  <a:latin typeface="Adobe Arabic" panose="02040503050201020203" pitchFamily="18" charset="-78"/>
                  <a:cs typeface="Adobe Arabic" panose="02040503050201020203" pitchFamily="18" charset="-78"/>
                </a:rPr>
              </a:br>
              <a:r>
                <a:rPr lang="ar-EG" sz="3600" b="1" kern="0" dirty="0">
                  <a:solidFill>
                    <a:srgbClr val="C00000"/>
                  </a:solidFill>
                  <a:latin typeface="Adobe Arabic" panose="02040503050201020203" pitchFamily="18" charset="-78"/>
                  <a:cs typeface="Adobe Arabic" panose="02040503050201020203" pitchFamily="18" charset="-78"/>
                </a:rPr>
                <a:t> الثانية</a:t>
              </a:r>
            </a:p>
          </p:txBody>
        </p:sp>
      </p:grpSp>
      <p:sp>
        <p:nvSpPr>
          <p:cNvPr id="19" name="TextBox 18">
            <a:extLst>
              <a:ext uri="{FF2B5EF4-FFF2-40B4-BE49-F238E27FC236}">
                <a16:creationId xmlns:a16="http://schemas.microsoft.com/office/drawing/2014/main" xmlns="" id="{21A6E126-1C2F-A765-88C2-5E6A0868B5A7}"/>
              </a:ext>
            </a:extLst>
          </p:cNvPr>
          <p:cNvSpPr txBox="1"/>
          <p:nvPr/>
        </p:nvSpPr>
        <p:spPr>
          <a:xfrm>
            <a:off x="682107" y="1795908"/>
            <a:ext cx="3574831" cy="3416320"/>
          </a:xfrm>
          <a:prstGeom prst="rect">
            <a:avLst/>
          </a:prstGeom>
          <a:noFill/>
        </p:spPr>
        <p:txBody>
          <a:bodyPr wrap="square">
            <a:spAutoFit/>
          </a:bodyPr>
          <a:lstStyle/>
          <a:p>
            <a:pPr marL="457200" indent="-457200" algn="justLow" rtl="1">
              <a:lnSpc>
                <a:spcPct val="150000"/>
              </a:lnSpc>
              <a:buFont typeface="Wingdings" panose="05000000000000000000" pitchFamily="2" charset="2"/>
              <a:buChar char="q"/>
            </a:pPr>
            <a:endParaRPr lang="ar-EG" sz="2400" b="1" kern="100" dirty="0">
              <a:solidFill>
                <a:srgbClr val="002060"/>
              </a:solidFill>
              <a:ea typeface="Calibri" panose="020F0502020204030204" pitchFamily="34" charset="0"/>
              <a:cs typeface="Sakkal Majalla" panose="02000000000000000000" pitchFamily="2" charset="-78"/>
            </a:endParaRPr>
          </a:p>
          <a:p>
            <a:pPr marL="457200" indent="-457200" algn="justLow" rtl="1">
              <a:lnSpc>
                <a:spcPct val="150000"/>
              </a:lnSpc>
              <a:buFont typeface="Wingdings" panose="05000000000000000000" pitchFamily="2" charset="2"/>
              <a:buChar char="q"/>
            </a:pPr>
            <a:r>
              <a:rPr lang="ar-SA" sz="2400" b="1" kern="100" dirty="0">
                <a:solidFill>
                  <a:srgbClr val="002060"/>
                </a:solidFill>
                <a:ea typeface="Calibri" panose="020F0502020204030204" pitchFamily="34" charset="0"/>
                <a:cs typeface="Sakkal Majalla" panose="02000000000000000000" pitchFamily="2" charset="-78"/>
              </a:rPr>
              <a:t>استخدامات البيانات الضخمة </a:t>
            </a:r>
            <a:r>
              <a:rPr lang="ar-SA" sz="2400" b="1" kern="100" dirty="0" smtClean="0">
                <a:solidFill>
                  <a:srgbClr val="002060"/>
                </a:solidFill>
                <a:ea typeface="Calibri" panose="020F0502020204030204" pitchFamily="34" charset="0"/>
                <a:cs typeface="Sakkal Majalla" panose="02000000000000000000" pitchFamily="2" charset="-78"/>
              </a:rPr>
              <a:t/>
            </a:r>
            <a:br>
              <a:rPr lang="ar-SA" sz="2400" b="1" kern="100" dirty="0" smtClean="0">
                <a:solidFill>
                  <a:srgbClr val="002060"/>
                </a:solidFill>
                <a:ea typeface="Calibri" panose="020F0502020204030204" pitchFamily="34" charset="0"/>
                <a:cs typeface="Sakkal Majalla" panose="02000000000000000000" pitchFamily="2" charset="-78"/>
              </a:rPr>
            </a:br>
            <a:r>
              <a:rPr lang="ar-SA" sz="2400" b="1" kern="100" dirty="0" smtClean="0">
                <a:solidFill>
                  <a:srgbClr val="002060"/>
                </a:solidFill>
                <a:ea typeface="Calibri" panose="020F0502020204030204" pitchFamily="34" charset="0"/>
                <a:cs typeface="Sakkal Majalla" panose="02000000000000000000" pitchFamily="2" charset="-78"/>
              </a:rPr>
              <a:t>في </a:t>
            </a:r>
            <a:r>
              <a:rPr lang="ar-SA" sz="2400" b="1" kern="100" dirty="0">
                <a:solidFill>
                  <a:srgbClr val="002060"/>
                </a:solidFill>
                <a:ea typeface="Calibri" panose="020F0502020204030204" pitchFamily="34" charset="0"/>
                <a:cs typeface="Sakkal Majalla" panose="02000000000000000000" pitchFamily="2" charset="-78"/>
              </a:rPr>
              <a:t>مجال </a:t>
            </a:r>
            <a:r>
              <a:rPr lang="ar-SA" sz="2400" b="1" kern="100" dirty="0" smtClean="0">
                <a:solidFill>
                  <a:srgbClr val="002060"/>
                </a:solidFill>
                <a:ea typeface="Calibri" panose="020F0502020204030204" pitchFamily="34" charset="0"/>
                <a:cs typeface="Sakkal Majalla" panose="02000000000000000000" pitchFamily="2" charset="-78"/>
              </a:rPr>
              <a:t>الأعمال</a:t>
            </a:r>
          </a:p>
          <a:p>
            <a:pPr marL="457200" indent="-457200" algn="justLow" rtl="1">
              <a:lnSpc>
                <a:spcPct val="150000"/>
              </a:lnSpc>
              <a:buFont typeface="Wingdings" panose="05000000000000000000" pitchFamily="2" charset="2"/>
              <a:buChar char="q"/>
            </a:pPr>
            <a:r>
              <a:rPr lang="ar-SA" sz="2400" b="1" kern="100" dirty="0" smtClean="0">
                <a:solidFill>
                  <a:srgbClr val="002060"/>
                </a:solidFill>
                <a:ea typeface="Calibri" panose="020F0502020204030204" pitchFamily="34" charset="0"/>
                <a:cs typeface="Sakkal Majalla" panose="02000000000000000000" pitchFamily="2" charset="-78"/>
              </a:rPr>
              <a:t>أدوات </a:t>
            </a:r>
            <a:r>
              <a:rPr lang="ar-SA" sz="2400" b="1" kern="100" dirty="0">
                <a:solidFill>
                  <a:srgbClr val="002060"/>
                </a:solidFill>
                <a:ea typeface="Calibri" panose="020F0502020204030204" pitchFamily="34" charset="0"/>
                <a:cs typeface="Sakkal Majalla" panose="02000000000000000000" pitchFamily="2" charset="-78"/>
              </a:rPr>
              <a:t>وبرمجيات تحليل البيانات </a:t>
            </a:r>
            <a:r>
              <a:rPr lang="ar-SA" sz="2400" b="1" kern="100" dirty="0" smtClean="0">
                <a:solidFill>
                  <a:srgbClr val="002060"/>
                </a:solidFill>
                <a:ea typeface="Calibri" panose="020F0502020204030204" pitchFamily="34" charset="0"/>
                <a:cs typeface="Sakkal Majalla" panose="02000000000000000000" pitchFamily="2" charset="-78"/>
              </a:rPr>
              <a:t>الضخمة</a:t>
            </a:r>
          </a:p>
          <a:p>
            <a:pPr marL="457200" indent="-457200" algn="justLow" rtl="1">
              <a:lnSpc>
                <a:spcPct val="150000"/>
              </a:lnSpc>
              <a:buFont typeface="Wingdings" panose="05000000000000000000" pitchFamily="2" charset="2"/>
              <a:buChar char="q"/>
            </a:pPr>
            <a:r>
              <a:rPr lang="ar-SA" sz="2400" b="1" kern="100" dirty="0" smtClean="0">
                <a:solidFill>
                  <a:srgbClr val="002060"/>
                </a:solidFill>
                <a:ea typeface="Calibri" panose="020F0502020204030204" pitchFamily="34" charset="0"/>
                <a:cs typeface="Sakkal Majalla" panose="02000000000000000000" pitchFamily="2" charset="-78"/>
              </a:rPr>
              <a:t>تحديات </a:t>
            </a:r>
            <a:r>
              <a:rPr lang="ar-SA" sz="2400" b="1" kern="100" dirty="0">
                <a:solidFill>
                  <a:srgbClr val="002060"/>
                </a:solidFill>
                <a:ea typeface="Calibri" panose="020F0502020204030204" pitchFamily="34" charset="0"/>
                <a:cs typeface="Sakkal Majalla" panose="02000000000000000000" pitchFamily="2" charset="-78"/>
              </a:rPr>
              <a:t>البيانات الضخمة</a:t>
            </a:r>
          </a:p>
        </p:txBody>
      </p:sp>
      <p:sp>
        <p:nvSpPr>
          <p:cNvPr id="2" name="Rectangle 1"/>
          <p:cNvSpPr/>
          <p:nvPr/>
        </p:nvSpPr>
        <p:spPr>
          <a:xfrm>
            <a:off x="7047274" y="1468980"/>
            <a:ext cx="2629246" cy="523220"/>
          </a:xfrm>
          <a:prstGeom prst="rect">
            <a:avLst/>
          </a:prstGeom>
        </p:spPr>
        <p:txBody>
          <a:bodyPr wrap="none">
            <a:spAutoFit/>
          </a:bodyPr>
          <a:lstStyle/>
          <a:p>
            <a:r>
              <a:rPr lang="ar-EG" sz="2800" b="1" dirty="0">
                <a:solidFill>
                  <a:srgbClr val="00B050"/>
                </a:solidFill>
                <a:latin typeface="Sakkal Majalla" panose="02000000000000000000" pitchFamily="2" charset="-78"/>
                <a:cs typeface="Sakkal Majalla" panose="02000000000000000000" pitchFamily="2" charset="-78"/>
              </a:rPr>
              <a:t>تحليل البيانات الضخمة</a:t>
            </a:r>
          </a:p>
        </p:txBody>
      </p:sp>
      <p:sp>
        <p:nvSpPr>
          <p:cNvPr id="13" name="Rectangle 12"/>
          <p:cNvSpPr/>
          <p:nvPr/>
        </p:nvSpPr>
        <p:spPr>
          <a:xfrm>
            <a:off x="1240109" y="1412298"/>
            <a:ext cx="2629246" cy="523220"/>
          </a:xfrm>
          <a:prstGeom prst="rect">
            <a:avLst/>
          </a:prstGeom>
        </p:spPr>
        <p:txBody>
          <a:bodyPr wrap="none">
            <a:spAutoFit/>
          </a:bodyPr>
          <a:lstStyle/>
          <a:p>
            <a:r>
              <a:rPr lang="ar-EG" sz="2800" b="1" dirty="0">
                <a:solidFill>
                  <a:srgbClr val="00B050"/>
                </a:solidFill>
                <a:latin typeface="Sakkal Majalla" panose="02000000000000000000" pitchFamily="2" charset="-78"/>
                <a:cs typeface="Sakkal Majalla" panose="02000000000000000000" pitchFamily="2" charset="-78"/>
              </a:rPr>
              <a:t>تحليل البيانات الضخمة</a:t>
            </a:r>
          </a:p>
        </p:txBody>
      </p:sp>
    </p:spTree>
    <p:extLst>
      <p:ext uri="{BB962C8B-B14F-4D97-AF65-F5344CB8AC3E}">
        <p14:creationId xmlns:p14="http://schemas.microsoft.com/office/powerpoint/2010/main" val="107745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 calcmode="lin" valueType="num">
                                      <p:cBhvr additive="base">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anim calcmode="lin" valueType="num">
                                      <p:cBhvr additive="base">
                                        <p:cTn id="2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anim calcmode="lin" valueType="num">
                                      <p:cBhvr additive="base">
                                        <p:cTn id="29"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ircle(in)">
                                      <p:cBhvr>
                                        <p:cTn id="35" dur="2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 calcmode="lin" valueType="num">
                                      <p:cBhvr additive="base">
                                        <p:cTn id="45"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
                                            <p:txEl>
                                              <p:pRg st="2" end="2"/>
                                            </p:txEl>
                                          </p:spTgt>
                                        </p:tgtEl>
                                        <p:attrNameLst>
                                          <p:attrName>style.visibility</p:attrName>
                                        </p:attrNameLst>
                                      </p:cBhvr>
                                      <p:to>
                                        <p:strVal val="visible"/>
                                      </p:to>
                                    </p:set>
                                    <p:anim calcmode="lin" valueType="num">
                                      <p:cBhvr additive="base">
                                        <p:cTn id="51"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9">
                                            <p:txEl>
                                              <p:pRg st="3" end="3"/>
                                            </p:txEl>
                                          </p:spTgt>
                                        </p:tgtEl>
                                        <p:attrNameLst>
                                          <p:attrName>style.visibility</p:attrName>
                                        </p:attrNameLst>
                                      </p:cBhvr>
                                      <p:to>
                                        <p:strVal val="visible"/>
                                      </p:to>
                                    </p:set>
                                    <p:anim calcmode="lin" valueType="num">
                                      <p:cBhvr additive="base">
                                        <p:cTn id="57"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805542" y="4176032"/>
            <a:ext cx="5724385"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600" b="1" dirty="0">
                <a:solidFill>
                  <a:srgbClr val="E7E6E6">
                    <a:lumMod val="10000"/>
                  </a:srgbClr>
                </a:solidFill>
                <a:latin typeface="Calibri" panose="020F0502020204030204" pitchFamily="34" charset="0"/>
                <a:cs typeface="Adobe Arabic" panose="02040503050201020203" pitchFamily="18" charset="-78"/>
              </a:rPr>
              <a:t>تحديات البيانات الضخمة</a:t>
            </a:r>
            <a:endParaRPr kumimoji="0" lang="ar-EG" sz="1600" b="1" i="0" u="none" strike="noStrike" kern="1200" cap="none" spc="0" normalizeH="0" baseline="0" noProof="0" dirty="0">
              <a:ln>
                <a:noFill/>
              </a:ln>
              <a:solidFill>
                <a:srgbClr val="E7E6E6">
                  <a:lumMod val="10000"/>
                </a:srgbClr>
              </a:solidFill>
              <a:effectLst/>
              <a:uLnTx/>
              <a:uFillTx/>
              <a:latin typeface="Calibri" panose="020F0502020204030204" pitchFamily="34" charset="0"/>
              <a:ea typeface="+mn-ea"/>
              <a:cs typeface="Adobe Arabic" panose="02040503050201020203" pitchFamily="18" charset="-78"/>
            </a:endParaRPr>
          </a:p>
        </p:txBody>
      </p:sp>
    </p:spTree>
    <p:extLst>
      <p:ext uri="{BB962C8B-B14F-4D97-AF65-F5344CB8AC3E}">
        <p14:creationId xmlns:p14="http://schemas.microsoft.com/office/powerpoint/2010/main" val="28153387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تحديات البيانات الضخمة</a:t>
            </a:r>
          </a:p>
        </p:txBody>
      </p:sp>
      <p:grpSp>
        <p:nvGrpSpPr>
          <p:cNvPr id="3" name="Group 2"/>
          <p:cNvGrpSpPr/>
          <p:nvPr/>
        </p:nvGrpSpPr>
        <p:grpSpPr>
          <a:xfrm>
            <a:off x="2332081" y="1967573"/>
            <a:ext cx="6687276" cy="3579001"/>
            <a:chOff x="2779455" y="1706659"/>
            <a:chExt cx="6687276" cy="3579001"/>
          </a:xfrm>
        </p:grpSpPr>
        <p:pic>
          <p:nvPicPr>
            <p:cNvPr id="5" name="Picture 4"/>
            <p:cNvPicPr>
              <a:picLocks noChangeAspect="1"/>
            </p:cNvPicPr>
            <p:nvPr/>
          </p:nvPicPr>
          <p:blipFill>
            <a:blip r:embed="rId4"/>
            <a:stretch>
              <a:fillRect/>
            </a:stretch>
          </p:blipFill>
          <p:spPr>
            <a:xfrm>
              <a:off x="2779455" y="1706659"/>
              <a:ext cx="6687276" cy="3579001"/>
            </a:xfrm>
            <a:prstGeom prst="rect">
              <a:avLst/>
            </a:prstGeom>
          </p:spPr>
        </p:pic>
        <p:sp>
          <p:nvSpPr>
            <p:cNvPr id="6" name="Rectangle 5"/>
            <p:cNvSpPr/>
            <p:nvPr/>
          </p:nvSpPr>
          <p:spPr>
            <a:xfrm>
              <a:off x="4652780" y="3081347"/>
              <a:ext cx="2976481" cy="1938992"/>
            </a:xfrm>
            <a:prstGeom prst="rect">
              <a:avLst/>
            </a:prstGeom>
          </p:spPr>
          <p:txBody>
            <a:bodyPr wrap="square">
              <a:spAutoFit/>
            </a:bodyPr>
            <a:lstStyle/>
            <a:p>
              <a:pPr algn="ctr">
                <a:lnSpc>
                  <a:spcPct val="125000"/>
                </a:lnSpc>
              </a:pPr>
              <a:r>
                <a:rPr lang="ar-EG" sz="2400" b="1" dirty="0">
                  <a:solidFill>
                    <a:srgbClr val="C00000"/>
                  </a:solidFill>
                  <a:cs typeface="Sakkal Majalla" panose="02000000000000000000" pitchFamily="2" charset="-78"/>
                </a:rPr>
                <a:t>لا شك أن المنظمات والهيئات التي تسعى لتطبيق تحليلات البيانات الضخمة تقابلها بعض التحديات والصعوبات أبرزها</a:t>
              </a:r>
            </a:p>
          </p:txBody>
        </p:sp>
      </p:grpSp>
      <p:sp>
        <p:nvSpPr>
          <p:cNvPr id="7" name="Rectangle 6"/>
          <p:cNvSpPr/>
          <p:nvPr/>
        </p:nvSpPr>
        <p:spPr>
          <a:xfrm>
            <a:off x="8328927" y="4957529"/>
            <a:ext cx="2404387"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زيادة حجم البيانات الضخمة بصفة مستمرة</a:t>
            </a:r>
          </a:p>
        </p:txBody>
      </p:sp>
      <p:sp>
        <p:nvSpPr>
          <p:cNvPr id="8" name="Rectangle 7"/>
          <p:cNvSpPr/>
          <p:nvPr/>
        </p:nvSpPr>
        <p:spPr>
          <a:xfrm>
            <a:off x="8194604" y="2862387"/>
            <a:ext cx="2698079"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النمو الهائل والمتسارع في كمية البيانات</a:t>
            </a:r>
          </a:p>
        </p:txBody>
      </p:sp>
      <p:sp>
        <p:nvSpPr>
          <p:cNvPr id="9" name="Rectangle 8"/>
          <p:cNvSpPr/>
          <p:nvPr/>
        </p:nvSpPr>
        <p:spPr>
          <a:xfrm>
            <a:off x="6247250" y="2184148"/>
            <a:ext cx="2464679"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تنوع البيانات</a:t>
            </a:r>
          </a:p>
        </p:txBody>
      </p:sp>
      <p:sp>
        <p:nvSpPr>
          <p:cNvPr id="10" name="Rectangle 9"/>
          <p:cNvSpPr/>
          <p:nvPr/>
        </p:nvSpPr>
        <p:spPr>
          <a:xfrm>
            <a:off x="2623457" y="1725621"/>
            <a:ext cx="2893751"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الحاجة للموظفين المتخصصين </a:t>
            </a:r>
            <a:r>
              <a:rPr lang="ar-EG" sz="2400" b="1" dirty="0" smtClean="0">
                <a:solidFill>
                  <a:srgbClr val="002060"/>
                </a:solidFill>
                <a:cs typeface="Sakkal Majalla" panose="02000000000000000000" pitchFamily="2" charset="-78"/>
              </a:rPr>
              <a:t>في </a:t>
            </a:r>
            <a:r>
              <a:rPr lang="ar-EG" sz="2400" b="1" dirty="0">
                <a:solidFill>
                  <a:srgbClr val="002060"/>
                </a:solidFill>
                <a:cs typeface="Sakkal Majalla" panose="02000000000000000000" pitchFamily="2" charset="-78"/>
              </a:rPr>
              <a:t>تحليل البيانات الضخمة</a:t>
            </a:r>
          </a:p>
        </p:txBody>
      </p:sp>
      <p:sp>
        <p:nvSpPr>
          <p:cNvPr id="11" name="Rectangle 10"/>
          <p:cNvSpPr/>
          <p:nvPr/>
        </p:nvSpPr>
        <p:spPr>
          <a:xfrm>
            <a:off x="272143" y="5188361"/>
            <a:ext cx="3524139" cy="1200329"/>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توفير الأنظمة الآلية التي تناسب احتياج الهيئة أو الجهة مع مراعاة تمتع هذه الأنظمة </a:t>
            </a:r>
            <a:r>
              <a:rPr lang="ar-EG" sz="2400" b="1" dirty="0" smtClean="0">
                <a:solidFill>
                  <a:srgbClr val="002060"/>
                </a:solidFill>
                <a:cs typeface="Sakkal Majalla" panose="02000000000000000000" pitchFamily="2" charset="-78"/>
              </a:rPr>
              <a:t>بالمرونة</a:t>
            </a:r>
            <a:endParaRPr lang="ar-EG" sz="2400" b="1" dirty="0">
              <a:solidFill>
                <a:srgbClr val="002060"/>
              </a:solidFill>
              <a:cs typeface="Sakkal Majalla" panose="02000000000000000000" pitchFamily="2" charset="-78"/>
            </a:endParaRPr>
          </a:p>
        </p:txBody>
      </p:sp>
      <p:pic>
        <p:nvPicPr>
          <p:cNvPr id="12" name="Picture 11" descr="Isometric bitcoin mining"/>
          <p:cNvPicPr/>
          <p:nvPr/>
        </p:nvPicPr>
        <p:blipFill rotWithShape="1">
          <a:blip r:embed="rId5" cstate="print">
            <a:clrChange>
              <a:clrFrom>
                <a:srgbClr val="E6E7E9"/>
              </a:clrFrom>
              <a:clrTo>
                <a:srgbClr val="E6E7E9">
                  <a:alpha val="0"/>
                </a:srgbClr>
              </a:clrTo>
            </a:clrChange>
            <a:extLst>
              <a:ext uri="{28A0092B-C50C-407E-A947-70E740481C1C}">
                <a14:useLocalDpi xmlns:a14="http://schemas.microsoft.com/office/drawing/2010/main" val="0"/>
              </a:ext>
            </a:extLst>
          </a:blip>
          <a:srcRect l="9068" t="7790" r="9706" b="7536"/>
          <a:stretch/>
        </p:blipFill>
        <p:spPr bwMode="auto">
          <a:xfrm>
            <a:off x="217350" y="158175"/>
            <a:ext cx="2406107" cy="244414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414285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تحديات البيانات الضخمة</a:t>
            </a:r>
          </a:p>
        </p:txBody>
      </p:sp>
      <p:sp>
        <p:nvSpPr>
          <p:cNvPr id="2" name="Rectangle 1"/>
          <p:cNvSpPr/>
          <p:nvPr/>
        </p:nvSpPr>
        <p:spPr>
          <a:xfrm>
            <a:off x="696686" y="0"/>
            <a:ext cx="5520597" cy="1169551"/>
          </a:xfrm>
          <a:prstGeom prst="rect">
            <a:avLst/>
          </a:prstGeom>
        </p:spPr>
        <p:txBody>
          <a:bodyPr wrap="square">
            <a:spAutoFit/>
          </a:bodyPr>
          <a:lstStyle/>
          <a:p>
            <a:pPr algn="ctr" rtl="1">
              <a:lnSpc>
                <a:spcPct val="125000"/>
              </a:lnSpc>
            </a:pPr>
            <a:r>
              <a:rPr lang="ar-SA" sz="2800" b="1" dirty="0">
                <a:solidFill>
                  <a:srgbClr val="00B050"/>
                </a:solidFill>
                <a:ea typeface="Calibri" panose="020F0502020204030204" pitchFamily="34" charset="0"/>
                <a:cs typeface="Sakkal Majalla" panose="02000000000000000000" pitchFamily="2" charset="-78"/>
              </a:rPr>
              <a:t>وهناك بعض التحديات التي تكتنف عملية تنظيم تقديم خدمة تحليلات البيانات الضخمة ومنها: </a:t>
            </a:r>
            <a:endParaRPr lang="ar-EG" sz="3200"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850" y="1169551"/>
            <a:ext cx="10866865" cy="5345493"/>
          </a:xfrm>
          <a:prstGeom prst="rect">
            <a:avLst/>
          </a:prstGeom>
        </p:spPr>
      </p:pic>
      <p:grpSp>
        <p:nvGrpSpPr>
          <p:cNvPr id="6" name="Group 5"/>
          <p:cNvGrpSpPr/>
          <p:nvPr/>
        </p:nvGrpSpPr>
        <p:grpSpPr>
          <a:xfrm>
            <a:off x="1796086" y="3200319"/>
            <a:ext cx="2067592" cy="1461246"/>
            <a:chOff x="2570692" y="3044903"/>
            <a:chExt cx="1749972" cy="1200633"/>
          </a:xfrm>
        </p:grpSpPr>
        <p:sp>
          <p:nvSpPr>
            <p:cNvPr id="7" name="Rectangle 6"/>
            <p:cNvSpPr/>
            <p:nvPr/>
          </p:nvSpPr>
          <p:spPr>
            <a:xfrm>
              <a:off x="2570692" y="3461594"/>
              <a:ext cx="1749972" cy="783942"/>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المسؤولية والمساءلة</a:t>
              </a:r>
            </a:p>
          </p:txBody>
        </p:sp>
        <p:sp>
          <p:nvSpPr>
            <p:cNvPr id="8" name="Rectangle 7"/>
            <p:cNvSpPr/>
            <p:nvPr/>
          </p:nvSpPr>
          <p:spPr>
            <a:xfrm>
              <a:off x="2631680" y="3044903"/>
              <a:ext cx="546228" cy="461665"/>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5</a:t>
              </a:r>
            </a:p>
          </p:txBody>
        </p:sp>
      </p:grpSp>
      <p:grpSp>
        <p:nvGrpSpPr>
          <p:cNvPr id="9" name="Group 8"/>
          <p:cNvGrpSpPr/>
          <p:nvPr/>
        </p:nvGrpSpPr>
        <p:grpSpPr>
          <a:xfrm>
            <a:off x="3451479" y="1618802"/>
            <a:ext cx="2299330" cy="1394390"/>
            <a:chOff x="3965928" y="1761933"/>
            <a:chExt cx="1946111" cy="1145700"/>
          </a:xfrm>
        </p:grpSpPr>
        <p:sp>
          <p:nvSpPr>
            <p:cNvPr id="10" name="Rectangle 9"/>
            <p:cNvSpPr/>
            <p:nvPr/>
          </p:nvSpPr>
          <p:spPr>
            <a:xfrm>
              <a:off x="3965928" y="2123691"/>
              <a:ext cx="1946111" cy="783942"/>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تصنيف البيانات الإلكترونية</a:t>
              </a:r>
            </a:p>
          </p:txBody>
        </p:sp>
        <p:sp>
          <p:nvSpPr>
            <p:cNvPr id="11" name="Rectangle 10"/>
            <p:cNvSpPr/>
            <p:nvPr/>
          </p:nvSpPr>
          <p:spPr>
            <a:xfrm>
              <a:off x="4041692" y="1761933"/>
              <a:ext cx="546228" cy="461665"/>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4</a:t>
              </a:r>
            </a:p>
          </p:txBody>
        </p:sp>
      </p:grpSp>
      <p:grpSp>
        <p:nvGrpSpPr>
          <p:cNvPr id="12" name="Group 11"/>
          <p:cNvGrpSpPr/>
          <p:nvPr/>
        </p:nvGrpSpPr>
        <p:grpSpPr>
          <a:xfrm>
            <a:off x="6587146" y="1645938"/>
            <a:ext cx="2615966" cy="1129508"/>
            <a:chOff x="6434133" y="1755000"/>
            <a:chExt cx="2214106" cy="928062"/>
          </a:xfrm>
        </p:grpSpPr>
        <p:sp>
          <p:nvSpPr>
            <p:cNvPr id="13" name="Rectangle 12"/>
            <p:cNvSpPr/>
            <p:nvPr/>
          </p:nvSpPr>
          <p:spPr>
            <a:xfrm>
              <a:off x="6434133" y="2202581"/>
              <a:ext cx="2214106" cy="480481"/>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أمن البيانات</a:t>
              </a:r>
            </a:p>
          </p:txBody>
        </p:sp>
        <p:sp>
          <p:nvSpPr>
            <p:cNvPr id="14" name="Rectangle 13"/>
            <p:cNvSpPr/>
            <p:nvPr/>
          </p:nvSpPr>
          <p:spPr>
            <a:xfrm>
              <a:off x="6767140" y="1755000"/>
              <a:ext cx="428834" cy="461665"/>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2</a:t>
              </a:r>
            </a:p>
          </p:txBody>
        </p:sp>
      </p:grpSp>
      <p:grpSp>
        <p:nvGrpSpPr>
          <p:cNvPr id="15" name="Group 14"/>
          <p:cNvGrpSpPr/>
          <p:nvPr/>
        </p:nvGrpSpPr>
        <p:grpSpPr>
          <a:xfrm>
            <a:off x="8693493" y="3315369"/>
            <a:ext cx="2061286" cy="1130124"/>
            <a:chOff x="8105337" y="3044902"/>
            <a:chExt cx="1744634" cy="928568"/>
          </a:xfrm>
        </p:grpSpPr>
        <p:sp>
          <p:nvSpPr>
            <p:cNvPr id="16" name="Rectangle 15"/>
            <p:cNvSpPr/>
            <p:nvPr/>
          </p:nvSpPr>
          <p:spPr>
            <a:xfrm>
              <a:off x="8105337" y="3492989"/>
              <a:ext cx="1744634" cy="480481"/>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الخصوصية</a:t>
              </a:r>
            </a:p>
          </p:txBody>
        </p:sp>
        <p:sp>
          <p:nvSpPr>
            <p:cNvPr id="17" name="Rectangle 16"/>
            <p:cNvSpPr/>
            <p:nvPr/>
          </p:nvSpPr>
          <p:spPr>
            <a:xfrm>
              <a:off x="8105337" y="3044902"/>
              <a:ext cx="428834" cy="461665"/>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1</a:t>
              </a:r>
            </a:p>
          </p:txBody>
        </p:sp>
      </p:grpSp>
      <p:grpSp>
        <p:nvGrpSpPr>
          <p:cNvPr id="18" name="Group 17"/>
          <p:cNvGrpSpPr/>
          <p:nvPr/>
        </p:nvGrpSpPr>
        <p:grpSpPr>
          <a:xfrm>
            <a:off x="5223198" y="3301905"/>
            <a:ext cx="2010730" cy="1068091"/>
            <a:chOff x="5348854" y="3044901"/>
            <a:chExt cx="1701845" cy="877597"/>
          </a:xfrm>
        </p:grpSpPr>
        <p:sp>
          <p:nvSpPr>
            <p:cNvPr id="19" name="Rectangle 18"/>
            <p:cNvSpPr/>
            <p:nvPr/>
          </p:nvSpPr>
          <p:spPr>
            <a:xfrm>
              <a:off x="5348854" y="3442018"/>
              <a:ext cx="1701845" cy="480480"/>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ملكية البيانات</a:t>
              </a:r>
            </a:p>
          </p:txBody>
        </p:sp>
        <p:sp>
          <p:nvSpPr>
            <p:cNvPr id="20" name="Rectangle 19"/>
            <p:cNvSpPr/>
            <p:nvPr/>
          </p:nvSpPr>
          <p:spPr>
            <a:xfrm>
              <a:off x="5413953" y="3044901"/>
              <a:ext cx="428834" cy="461665"/>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3</a:t>
              </a:r>
            </a:p>
          </p:txBody>
        </p:sp>
      </p:grpSp>
      <p:pic>
        <p:nvPicPr>
          <p:cNvPr id="21" name="Picture 20" descr="Process optimization concept Idea of business improvement and development Company data analysis Effective entrepreneurship organization Isolated flat vector illustration"/>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703" t="21318" r="2427" b="9884"/>
          <a:stretch/>
        </p:blipFill>
        <p:spPr bwMode="auto">
          <a:xfrm>
            <a:off x="341556" y="1138255"/>
            <a:ext cx="2273585" cy="163719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821719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A273AABB-BBA7-7979-73D3-14270CDF3F7D}"/>
              </a:ext>
            </a:extLst>
          </p:cNvPr>
          <p:cNvGrpSpPr/>
          <p:nvPr/>
        </p:nvGrpSpPr>
        <p:grpSpPr>
          <a:xfrm>
            <a:off x="1641228" y="1884568"/>
            <a:ext cx="8858695" cy="2890684"/>
            <a:chOff x="2686927" y="2551579"/>
            <a:chExt cx="7005711" cy="1477108"/>
          </a:xfrm>
        </p:grpSpPr>
        <p:sp>
          <p:nvSpPr>
            <p:cNvPr id="5" name="Rounded Rectangle 2">
              <a:extLst>
                <a:ext uri="{FF2B5EF4-FFF2-40B4-BE49-F238E27FC236}">
                  <a16:creationId xmlns:a16="http://schemas.microsoft.com/office/drawing/2014/main" xmlns="" id="{A1818867-2A6B-6EFC-1B8B-82AA24554D3E}"/>
                </a:ext>
              </a:extLst>
            </p:cNvPr>
            <p:cNvSpPr/>
            <p:nvPr/>
          </p:nvSpPr>
          <p:spPr>
            <a:xfrm>
              <a:off x="2686927" y="2551579"/>
              <a:ext cx="7005711" cy="1477108"/>
            </a:xfrm>
            <a:prstGeom prst="roundRect">
              <a:avLst/>
            </a:prstGeom>
            <a:solidFill>
              <a:srgbClr val="00B05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
          <p:nvSpPr>
            <p:cNvPr id="6" name="Rectangle 5">
              <a:extLst>
                <a:ext uri="{FF2B5EF4-FFF2-40B4-BE49-F238E27FC236}">
                  <a16:creationId xmlns:a16="http://schemas.microsoft.com/office/drawing/2014/main" xmlns="" id="{D029899A-8F3A-0378-D33F-70E2DCAA3A81}"/>
                </a:ext>
              </a:extLst>
            </p:cNvPr>
            <p:cNvSpPr/>
            <p:nvPr/>
          </p:nvSpPr>
          <p:spPr>
            <a:xfrm>
              <a:off x="3156010" y="2632240"/>
              <a:ext cx="6067544" cy="13449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تحليل البيانات </a:t>
              </a:r>
              <a:r>
                <a:rPr kumimoji="0" lang="ar-EG" sz="5400" b="1" i="0" u="none" strike="noStrike" kern="1200" cap="none" spc="0" normalizeH="0" baseline="0" noProof="0" dirty="0" smtClean="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الضخمة </a:t>
              </a:r>
              <a:br>
                <a:rPr kumimoji="0" lang="ar-EG" sz="5400" b="1" i="0" u="none" strike="noStrike" kern="1200" cap="none" spc="0" normalizeH="0" baseline="0" noProof="0" dirty="0" smtClean="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br>
              <a:r>
                <a:rPr kumimoji="0" lang="ar-EG" sz="5400" b="1" i="0" u="none" strike="noStrike" kern="1200" cap="none" spc="0" normalizeH="0" baseline="0" noProof="0" dirty="0" smtClean="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ال</a:t>
              </a:r>
              <a:r>
                <a:rPr kumimoji="0" lang="en-US" sz="5400" b="1" i="0" u="none" strike="noStrike" kern="1200" cap="none" spc="0" normalizeH="0" baseline="0" noProof="0" dirty="0" smtClean="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big </a:t>
              </a:r>
              <a:r>
                <a:rPr kumimoji="0" lang="en-US" sz="5400" b="1" i="0" u="none" strike="noStrike" kern="1200" cap="none" spc="0" normalizeH="0" baseline="0" noProof="0" dirty="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data </a:t>
              </a:r>
              <a:r>
                <a:rPr kumimoji="0" lang="ar-EG" sz="5400" b="1" i="0" u="none" strike="noStrike" kern="1200" cap="none" spc="0" normalizeH="0" baseline="0" noProof="0" dirty="0" smtClean="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rPr>
                <a:t> واستخداماتها</a:t>
              </a:r>
              <a:endParaRPr kumimoji="0" lang="ar-EG" sz="5400" b="1" i="0" u="none" strike="noStrike" kern="1200" cap="none" spc="0" normalizeH="0" baseline="0" noProof="0" dirty="0">
                <a:ln>
                  <a:solidFill>
                    <a:prstClr val="white"/>
                  </a:solidFill>
                </a:ln>
                <a:solidFill>
                  <a:srgbClr val="C00000"/>
                </a:solidFill>
                <a:effectLst>
                  <a:glow rad="63500">
                    <a:srgbClr val="5B9BD5">
                      <a:satMod val="175000"/>
                      <a:alpha val="40000"/>
                    </a:srgbClr>
                  </a:glow>
                </a:effectLst>
                <a:uLnTx/>
                <a:uFillTx/>
                <a:latin typeface="Adobe Arabic" panose="02040503050201020203" pitchFamily="18" charset="-78"/>
                <a:ea typeface="+mn-ea"/>
                <a:cs typeface="Adobe Arabic" panose="02040503050201020203" pitchFamily="18" charset="-78"/>
              </a:endParaRPr>
            </a:p>
          </p:txBody>
        </p:sp>
      </p:grpSp>
    </p:spTree>
    <p:extLst>
      <p:ext uri="{BB962C8B-B14F-4D97-AF65-F5344CB8AC3E}">
        <p14:creationId xmlns:p14="http://schemas.microsoft.com/office/powerpoint/2010/main" val="75627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6646460" y="2223447"/>
            <a:ext cx="5231540" cy="2862322"/>
          </a:xfrm>
          <a:prstGeom prst="rect">
            <a:avLst/>
          </a:prstGeom>
        </p:spPr>
        <p:txBody>
          <a:bodyPr wrap="square">
            <a:spAutoFit/>
          </a:bodyPr>
          <a:lstStyle/>
          <a:p>
            <a:pPr lvl="0" algn="ctr" rtl="1">
              <a:lnSpc>
                <a:spcPct val="150000"/>
              </a:lnSpc>
              <a:defRPr/>
            </a:pPr>
            <a:r>
              <a:rPr lang="ar-EG" sz="2400" b="1" dirty="0">
                <a:solidFill>
                  <a:srgbClr val="002060"/>
                </a:solidFill>
                <a:latin typeface="Sakkal Majalla" pitchFamily="2" charset="-78"/>
                <a:cs typeface="Sakkal Majalla" pitchFamily="2" charset="-78"/>
              </a:rPr>
              <a:t>تزويد المشاركين بالمعرفة والمهارات اللازمة لتحليل البيانات الضخمة بفعالية، من خلال استخدام تقنيات متقدمة لتحليل البيانات، مما يسهم في تحسين العمليات، وزيادة الكفاءة، وتقديم حلول مبتكرة مبنية على استنتاجات دقيقة </a:t>
            </a:r>
            <a:r>
              <a:rPr lang="ar-EG" sz="2400" b="1" dirty="0" smtClean="0">
                <a:solidFill>
                  <a:srgbClr val="002060"/>
                </a:solidFill>
                <a:latin typeface="Sakkal Majalla" pitchFamily="2" charset="-78"/>
                <a:cs typeface="Sakkal Majalla" pitchFamily="2" charset="-78"/>
              </a:rPr>
              <a:t>ومدروسة</a:t>
            </a:r>
            <a:endParaRPr kumimoji="0" lang="ar-EG" sz="2400" b="1" i="0" u="none" strike="noStrike" kern="1200" cap="none" spc="0" normalizeH="0" baseline="0" noProof="0" dirty="0">
              <a:ln>
                <a:noFill/>
              </a:ln>
              <a:solidFill>
                <a:srgbClr val="002060"/>
              </a:solidFill>
              <a:effectLst/>
              <a:uLnTx/>
              <a:uFillTx/>
              <a:latin typeface="Sakkal Majalla" pitchFamily="2" charset="-78"/>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68377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664932" y="392164"/>
            <a:ext cx="8126142" cy="56399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Low" defTabSz="914400" rtl="1" eaLnBrk="1" fontAlgn="t" latinLnBrk="0" hangingPunct="1">
              <a:lnSpc>
                <a:spcPct val="200000"/>
              </a:lnSpc>
              <a:spcBef>
                <a:spcPts val="0"/>
              </a:spcBef>
              <a:spcAft>
                <a:spcPts val="0"/>
              </a:spcAft>
              <a:buClrTx/>
              <a:buSzPct val="120000"/>
              <a:buFontTx/>
              <a:buNone/>
              <a:tabLst/>
              <a:defRPr/>
            </a:pPr>
            <a:r>
              <a:rPr kumimoji="0" lang="ar-EG" sz="2800" b="1" i="0" u="none" strike="noStrike" kern="1200" cap="none" spc="0" normalizeH="0" baseline="0" noProof="0" dirty="0">
                <a:ln>
                  <a:noFill/>
                </a:ln>
                <a:solidFill>
                  <a:srgbClr val="C00000"/>
                </a:solidFill>
                <a:effectLst/>
                <a:uLnTx/>
                <a:uFillTx/>
                <a:latin typeface="Sakkal Majalla" pitchFamily="2" charset="-78"/>
                <a:cs typeface="Sakkal Majalla" pitchFamily="2" charset="-78"/>
              </a:rPr>
              <a:t>في نهاية البرنامج يتوقع أن يكون المتدرب قادراً على:</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دراسة مفهوم تحليل البيانات الضخمة.</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إبراز أهمية تحليل البيانات الضخمة.</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تحديد أنواع تحليلات البيانات الضخمة.</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توضيح استخدامات البيانات الضخمة في مجال الأعمال.</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أدوات وبرمجيات تحليل البيانات الضخمة.</a:t>
            </a:r>
          </a:p>
          <a:p>
            <a:pPr marL="914400" lvl="1" indent="-457200" algn="justLow" rtl="1" fontAlgn="t">
              <a:lnSpc>
                <a:spcPct val="200000"/>
              </a:lnSpc>
              <a:buSzPct val="120000"/>
              <a:buBlip>
                <a:blip r:embed="rId5"/>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اكتشاف تحديات البيانات الضخمة.</a:t>
            </a: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15161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325540" y="4732616"/>
            <a:ext cx="6511719" cy="769441"/>
          </a:xfrm>
          <a:prstGeom prst="rect">
            <a:avLst/>
          </a:prstGeom>
        </p:spPr>
        <p:txBody>
          <a:bodyPr wrap="none">
            <a:prstTxWarp prst="textPlain">
              <a:avLst/>
            </a:prstTxWarp>
            <a:spAutoFit/>
          </a:bodyPr>
          <a:lstStyle/>
          <a:p>
            <a:pPr lvl="0" algn="ctr" rtl="1">
              <a:defRPr/>
            </a:pPr>
            <a:r>
              <a:rPr lang="ar-EG" sz="4400" b="1" spc="300" dirty="0">
                <a:ln>
                  <a:solidFill>
                    <a:sysClr val="windowText" lastClr="000000"/>
                  </a:solidFill>
                </a:ln>
                <a:solidFill>
                  <a:sysClr val="windowText" lastClr="0000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تحليل البيانات الضخمة</a:t>
            </a:r>
            <a:endParaRPr kumimoji="0" lang="ar-EG" sz="4400" b="1" i="0" u="none" strike="noStrike" kern="1200" cap="none" spc="300" normalizeH="0" baseline="0" noProof="0" dirty="0">
              <a:ln>
                <a:solidFill>
                  <a:sysClr val="windowText" lastClr="000000"/>
                </a:solidFill>
              </a:ln>
              <a:solidFill>
                <a:sysClr val="windowText" lastClr="000000"/>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endParaRPr>
          </a:p>
        </p:txBody>
      </p:sp>
      <p:sp>
        <p:nvSpPr>
          <p:cNvPr id="7" name="TextBox 6">
            <a:extLst>
              <a:ext uri="{FF2B5EF4-FFF2-40B4-BE49-F238E27FC236}">
                <a16:creationId xmlns:a16="http://schemas.microsoft.com/office/drawing/2014/main" xmlns="" id="{4CBEFF56-8CDB-3DFC-F2A4-7B56FB1CD437}"/>
              </a:ext>
            </a:extLst>
          </p:cNvPr>
          <p:cNvSpPr txBox="1"/>
          <p:nvPr/>
        </p:nvSpPr>
        <p:spPr>
          <a:xfrm>
            <a:off x="2557955" y="2665907"/>
            <a:ext cx="6817893" cy="951875"/>
          </a:xfrm>
          <a:prstGeom prst="rect">
            <a:avLst/>
          </a:prstGeom>
          <a:noFill/>
        </p:spPr>
        <p:txBody>
          <a:bodyPr wrap="square">
            <a:prstTxWarp prst="textPlain">
              <a:avLst/>
            </a:prstTxWarp>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C00000"/>
                </a:solidFill>
                <a:effectLst/>
                <a:uLnTx/>
                <a:uFillTx/>
                <a:latin typeface="Sakkal Majalla" pitchFamily="2" charset="-78"/>
                <a:ea typeface="+mn-ea"/>
                <a:cs typeface="Sakkal Majalla" pitchFamily="2" charset="-78"/>
              </a:rPr>
              <a:t>الجلسة التدريبية الأولي</a:t>
            </a:r>
          </a:p>
        </p:txBody>
      </p:sp>
    </p:spTree>
    <p:extLst>
      <p:ext uri="{BB962C8B-B14F-4D97-AF65-F5344CB8AC3E}">
        <p14:creationId xmlns:p14="http://schemas.microsoft.com/office/powerpoint/2010/main" val="3069234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405BBE8-6DE0-AFE0-FE4B-AD2E4126ECE5}"/>
              </a:ext>
            </a:extLst>
          </p:cNvPr>
          <p:cNvSpPr txBox="1"/>
          <p:nvPr/>
        </p:nvSpPr>
        <p:spPr>
          <a:xfrm>
            <a:off x="1308538" y="4371975"/>
            <a:ext cx="5134303" cy="1004065"/>
          </a:xfrm>
          <a:prstGeom prst="rect">
            <a:avLst/>
          </a:prstGeom>
          <a:noFill/>
          <a:ln w="12700" cap="flat" cmpd="sng" algn="ctr">
            <a:noFill/>
            <a:prstDash val="solid"/>
            <a:miter lim="800000"/>
          </a:ln>
          <a:effectLst/>
        </p:spPr>
        <p:txBody>
          <a:bodyPr rtlCol="0" anchor="ctr">
            <a:prstTxWarp prst="textPlain">
              <a:avLst/>
            </a:prstTxWarp>
          </a:bodyP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1800" b="1" dirty="0">
                <a:solidFill>
                  <a:schemeClr val="bg2">
                    <a:lumMod val="10000"/>
                  </a:schemeClr>
                </a:solidFill>
                <a:latin typeface="Calibri" panose="020F0502020204030204" pitchFamily="34" charset="0"/>
                <a:cs typeface="Adobe Arabic" panose="02040503050201020203" pitchFamily="18" charset="-78"/>
              </a:rPr>
              <a:t>مفهوم تحليل البيانات الضخمة</a:t>
            </a:r>
          </a:p>
        </p:txBody>
      </p:sp>
    </p:spTree>
    <p:extLst>
      <p:ext uri="{BB962C8B-B14F-4D97-AF65-F5344CB8AC3E}">
        <p14:creationId xmlns:p14="http://schemas.microsoft.com/office/powerpoint/2010/main" val="2346090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مفهوم تحليل البيانات الضخمة</a:t>
            </a:r>
          </a:p>
        </p:txBody>
      </p:sp>
      <p:grpSp>
        <p:nvGrpSpPr>
          <p:cNvPr id="3" name="Group 2"/>
          <p:cNvGrpSpPr/>
          <p:nvPr/>
        </p:nvGrpSpPr>
        <p:grpSpPr>
          <a:xfrm>
            <a:off x="798739" y="1316992"/>
            <a:ext cx="10691450" cy="2423160"/>
            <a:chOff x="1121228" y="1345895"/>
            <a:chExt cx="10691450" cy="2423160"/>
          </a:xfrm>
        </p:grpSpPr>
        <p:pic>
          <p:nvPicPr>
            <p:cNvPr id="20" name="Picture 19" descr="Businessman experiences of metaverse virtual world for business future"/>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1839" t="11324" r="21456" b="8062"/>
            <a:stretch/>
          </p:blipFill>
          <p:spPr bwMode="auto">
            <a:xfrm>
              <a:off x="9084718" y="1345895"/>
              <a:ext cx="2727960" cy="2423160"/>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1121228" y="1474810"/>
              <a:ext cx="7963490" cy="1938992"/>
            </a:xfrm>
            <a:prstGeom prst="rect">
              <a:avLst/>
            </a:prstGeom>
          </p:spPr>
          <p:txBody>
            <a:bodyPr wrap="square">
              <a:spAutoFit/>
            </a:bodyPr>
            <a:lstStyle/>
            <a:p>
              <a:pPr algn="justLow" rtl="1">
                <a:lnSpc>
                  <a:spcPct val="125000"/>
                </a:lnSpc>
              </a:pPr>
              <a:r>
                <a:rPr lang="ar-SA" sz="2400" b="1" kern="100" dirty="0">
                  <a:solidFill>
                    <a:srgbClr val="00B050"/>
                  </a:solidFill>
                  <a:ea typeface="Calibri" panose="020F0502020204030204" pitchFamily="34" charset="0"/>
                  <a:cs typeface="Sakkal Majalla" panose="02000000000000000000" pitchFamily="2" charset="-78"/>
                </a:rPr>
                <a:t>يساعد تحليل البيانات الضخمة في التوصل إلى </a:t>
              </a:r>
              <a:r>
                <a:rPr lang="ar-SA" sz="2400" b="1" kern="100" dirty="0">
                  <a:solidFill>
                    <a:srgbClr val="002060"/>
                  </a:solidFill>
                  <a:ea typeface="Calibri" panose="020F0502020204030204" pitchFamily="34" charset="0"/>
                  <a:cs typeface="Sakkal Majalla" panose="02000000000000000000" pitchFamily="2" charset="-78"/>
                </a:rPr>
                <a:t>فهم أكثر شمولا وتفصيلا لخصائص المعلومات المختلفة، وذلك عن طريق إدراج أجزاء متعددة ومتباينة من البيانات في واحتياجات الأفراد عملية التحليل، وبالتالي يمكن أن تكون الخدمات والعروض المقدمة لهذه الجماعات أو الأفراد أكثر تخصيصا وملائمة، ويكون التواصل والتفاعل معها أكثر كفاءة</a:t>
              </a:r>
              <a:endParaRPr lang="ar-EG" sz="2800" dirty="0"/>
            </a:p>
          </p:txBody>
        </p:sp>
      </p:grpSp>
      <p:grpSp>
        <p:nvGrpSpPr>
          <p:cNvPr id="25" name="Group 24"/>
          <p:cNvGrpSpPr/>
          <p:nvPr/>
        </p:nvGrpSpPr>
        <p:grpSpPr>
          <a:xfrm>
            <a:off x="546826" y="3384899"/>
            <a:ext cx="11072313" cy="2862944"/>
            <a:chOff x="488315" y="3167742"/>
            <a:chExt cx="11072313" cy="2862944"/>
          </a:xfrm>
        </p:grpSpPr>
        <p:sp>
          <p:nvSpPr>
            <p:cNvPr id="23" name="Rectangle 22"/>
            <p:cNvSpPr/>
            <p:nvPr/>
          </p:nvSpPr>
          <p:spPr>
            <a:xfrm>
              <a:off x="3624943" y="3878247"/>
              <a:ext cx="7935685" cy="1477328"/>
            </a:xfrm>
            <a:prstGeom prst="rect">
              <a:avLst/>
            </a:prstGeom>
          </p:spPr>
          <p:txBody>
            <a:bodyPr wrap="square">
              <a:spAutoFit/>
            </a:bodyPr>
            <a:lstStyle/>
            <a:p>
              <a:pPr algn="justLow" rtl="1">
                <a:lnSpc>
                  <a:spcPct val="125000"/>
                </a:lnSpc>
              </a:pPr>
              <a:r>
                <a:rPr lang="ar-SA" sz="2400" b="1" kern="100" dirty="0">
                  <a:solidFill>
                    <a:srgbClr val="00B050"/>
                  </a:solidFill>
                  <a:ea typeface="Calibri" panose="020F0502020204030204" pitchFamily="34" charset="0"/>
                  <a:cs typeface="Sakkal Majalla" panose="02000000000000000000" pitchFamily="2" charset="-78"/>
                </a:rPr>
                <a:t>كما يمكن للبيانات الضخمة </a:t>
              </a:r>
              <a:r>
                <a:rPr lang="ar-SA" sz="2400" b="1" kern="100" dirty="0">
                  <a:solidFill>
                    <a:srgbClr val="002060"/>
                  </a:solidFill>
                  <a:ea typeface="Calibri" panose="020F0502020204030204" pitchFamily="34" charset="0"/>
                  <a:cs typeface="Sakkal Majalla" panose="02000000000000000000" pitchFamily="2" charset="-78"/>
                </a:rPr>
                <a:t>تعزيز كفاءة ودقة التحليلات </a:t>
              </a:r>
              <a:r>
                <a:rPr lang="ar-SA" sz="2400" b="1" kern="100" dirty="0" err="1">
                  <a:solidFill>
                    <a:srgbClr val="002060"/>
                  </a:solidFill>
                  <a:ea typeface="Calibri" panose="020F0502020204030204" pitchFamily="34" charset="0"/>
                  <a:cs typeface="Sakkal Majalla" panose="02000000000000000000" pitchFamily="2" charset="-78"/>
                </a:rPr>
                <a:t>التنبؤية</a:t>
              </a:r>
              <a:r>
                <a:rPr lang="ar-SA" sz="2400" b="1" kern="100" dirty="0">
                  <a:solidFill>
                    <a:srgbClr val="002060"/>
                  </a:solidFill>
                  <a:ea typeface="Calibri" panose="020F0502020204030204" pitchFamily="34" charset="0"/>
                  <a:cs typeface="Sakkal Majalla" panose="02000000000000000000" pitchFamily="2" charset="-78"/>
                </a:rPr>
                <a:t> فعلى سبيل </a:t>
              </a:r>
              <a:r>
                <a:rPr lang="ar-SA" sz="2400" b="1" kern="100" dirty="0" smtClean="0">
                  <a:solidFill>
                    <a:srgbClr val="002060"/>
                  </a:solidFill>
                  <a:ea typeface="Calibri" panose="020F0502020204030204" pitchFamily="34" charset="0"/>
                  <a:cs typeface="Sakkal Majalla" panose="02000000000000000000" pitchFamily="2" charset="-78"/>
                </a:rPr>
                <a:t>المثال</a:t>
              </a:r>
              <a:br>
                <a:rPr lang="ar-SA" sz="2400" b="1" kern="100" dirty="0" smtClean="0">
                  <a:solidFill>
                    <a:srgbClr val="002060"/>
                  </a:solidFill>
                  <a:ea typeface="Calibri" panose="020F0502020204030204" pitchFamily="34" charset="0"/>
                  <a:cs typeface="Sakkal Majalla" panose="02000000000000000000" pitchFamily="2" charset="-78"/>
                </a:rPr>
              </a:br>
              <a:r>
                <a:rPr lang="ar-SA" sz="2400" b="1" kern="100" dirty="0" smtClean="0">
                  <a:solidFill>
                    <a:srgbClr val="002060"/>
                  </a:solidFill>
                  <a:ea typeface="Calibri" panose="020F0502020204030204" pitchFamily="34" charset="0"/>
                  <a:cs typeface="Sakkal Majalla" panose="02000000000000000000" pitchFamily="2" charset="-78"/>
                </a:rPr>
                <a:t> </a:t>
              </a:r>
              <a:r>
                <a:rPr lang="ar-SA" sz="2400" b="1" kern="100" dirty="0">
                  <a:solidFill>
                    <a:srgbClr val="002060"/>
                  </a:solidFill>
                  <a:ea typeface="Calibri" panose="020F0502020204030204" pitchFamily="34" charset="0"/>
                  <a:cs typeface="Sakkal Majalla" panose="02000000000000000000" pitchFamily="2" charset="-78"/>
                </a:rPr>
                <a:t>يمكن التنبؤ بالتغييرات التي تطرأ على الرغبات المفضلة والسلوكيات بين مجموعات محددة من العملاء بسهولة أكبر حتى تتمكن المؤسسات من التخطيط لها بشكل أكثر </a:t>
              </a:r>
              <a:r>
                <a:rPr lang="ar-SA" sz="2400" b="1" kern="100" dirty="0" smtClean="0">
                  <a:solidFill>
                    <a:srgbClr val="002060"/>
                  </a:solidFill>
                  <a:ea typeface="Calibri" panose="020F0502020204030204" pitchFamily="34" charset="0"/>
                  <a:cs typeface="Sakkal Majalla" panose="02000000000000000000" pitchFamily="2" charset="-78"/>
                </a:rPr>
                <a:t>فعالية  </a:t>
              </a:r>
              <a:endParaRPr lang="ar-EG" sz="2800" dirty="0">
                <a:solidFill>
                  <a:srgbClr val="002060"/>
                </a:solidFill>
              </a:endParaRPr>
            </a:p>
          </p:txBody>
        </p:sp>
        <p:pic>
          <p:nvPicPr>
            <p:cNvPr id="24" name="Picture 23" descr="Big data data analytics Process of analyzing large and complex data sources to identify trends customer behavior patterns and market preferences to make more effective business decisions"/>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 b="7663"/>
            <a:stretch/>
          </p:blipFill>
          <p:spPr bwMode="auto">
            <a:xfrm>
              <a:off x="488315" y="3167742"/>
              <a:ext cx="3136628" cy="2862944"/>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364572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92E036B-424A-DE51-1B41-DD4F7BA5A3D5}"/>
              </a:ext>
            </a:extLst>
          </p:cNvPr>
          <p:cNvSpPr/>
          <p:nvPr/>
        </p:nvSpPr>
        <p:spPr>
          <a:xfrm>
            <a:off x="7391117" y="158175"/>
            <a:ext cx="3626688" cy="5943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مفهوم تحليل البيانات الضخمة</a:t>
            </a:r>
          </a:p>
        </p:txBody>
      </p:sp>
      <p:grpSp>
        <p:nvGrpSpPr>
          <p:cNvPr id="3" name="Group 2"/>
          <p:cNvGrpSpPr/>
          <p:nvPr/>
        </p:nvGrpSpPr>
        <p:grpSpPr>
          <a:xfrm>
            <a:off x="621625" y="536987"/>
            <a:ext cx="10396180" cy="5548128"/>
            <a:chOff x="-856634" y="-317316"/>
            <a:chExt cx="5127928" cy="2383035"/>
          </a:xfrm>
        </p:grpSpPr>
        <p:grpSp>
          <p:nvGrpSpPr>
            <p:cNvPr id="5" name="Group 4"/>
            <p:cNvGrpSpPr/>
            <p:nvPr/>
          </p:nvGrpSpPr>
          <p:grpSpPr>
            <a:xfrm>
              <a:off x="13648" y="252483"/>
              <a:ext cx="4257646" cy="1499968"/>
              <a:chOff x="0" y="34119"/>
              <a:chExt cx="4257646" cy="1499968"/>
            </a:xfrm>
          </p:grpSpPr>
          <p:grpSp>
            <p:nvGrpSpPr>
              <p:cNvPr id="7" name="Group 6"/>
              <p:cNvGrpSpPr/>
              <p:nvPr/>
            </p:nvGrpSpPr>
            <p:grpSpPr>
              <a:xfrm>
                <a:off x="0" y="34119"/>
                <a:ext cx="4257646" cy="1499968"/>
                <a:chOff x="0" y="0"/>
                <a:chExt cx="4257646" cy="1499968"/>
              </a:xfrm>
            </p:grpSpPr>
            <p:sp>
              <p:nvSpPr>
                <p:cNvPr id="9" name="Rounded Rectangle 8"/>
                <p:cNvSpPr/>
                <p:nvPr/>
              </p:nvSpPr>
              <p:spPr>
                <a:xfrm>
                  <a:off x="81886" y="0"/>
                  <a:ext cx="4175760" cy="1118870"/>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r" rtl="1">
                    <a:defRPr/>
                  </a:pPr>
                  <a:endParaRPr lang="en-US" sz="2400" kern="0">
                    <a:solidFill>
                      <a:sysClr val="window" lastClr="FFFFFF"/>
                    </a:solidFill>
                    <a:latin typeface="Sakkal Majalla" panose="02000000000000000000" pitchFamily="2" charset="-78"/>
                    <a:cs typeface="Sakkal Majalla" panose="02000000000000000000" pitchFamily="2" charset="-78"/>
                  </a:endParaRPr>
                </a:p>
              </p:txBody>
            </p:sp>
            <p:sp>
              <p:nvSpPr>
                <p:cNvPr id="10" name="Rounded Rectangle 9"/>
                <p:cNvSpPr/>
                <p:nvPr/>
              </p:nvSpPr>
              <p:spPr>
                <a:xfrm>
                  <a:off x="0" y="272955"/>
                  <a:ext cx="4175760" cy="1227013"/>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r" rtl="1">
                    <a:defRPr/>
                  </a:pPr>
                  <a:endParaRPr lang="en-US" sz="2400" kern="0">
                    <a:solidFill>
                      <a:sysClr val="window" lastClr="FFFFFF"/>
                    </a:solidFill>
                    <a:latin typeface="Sakkal Majalla" panose="02000000000000000000" pitchFamily="2" charset="-78"/>
                    <a:cs typeface="Sakkal Majalla" panose="02000000000000000000" pitchFamily="2" charset="-78"/>
                  </a:endParaRPr>
                </a:p>
              </p:txBody>
            </p:sp>
          </p:grpSp>
          <p:sp>
            <p:nvSpPr>
              <p:cNvPr id="8" name="Text Box 280"/>
              <p:cNvSpPr txBox="1"/>
              <p:nvPr/>
            </p:nvSpPr>
            <p:spPr>
              <a:xfrm>
                <a:off x="363875" y="34119"/>
                <a:ext cx="3759200"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Low" rtl="1">
                  <a:lnSpc>
                    <a:spcPct val="115000"/>
                  </a:lnSpc>
                  <a:spcAft>
                    <a:spcPts val="800"/>
                  </a:spcAft>
                  <a:defRPr/>
                </a:pPr>
                <a:r>
                  <a:rPr lang="ar-EG" sz="2800" b="1" kern="0"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وعلى هذا الأساس يمكن تعريف تحليل البيانات الضخمة</a:t>
                </a:r>
                <a:endParaRPr lang="en-US" sz="2800"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6" name="Picture 5" descr="C:\Users\wifi2\Downloads\Developer activity-bro (1).png"/>
            <p:cNvPicPr>
              <a:picLocks noChangeAspect="1"/>
            </p:cNvPicPr>
            <p:nvPr/>
          </p:nvPicPr>
          <p:blipFill rotWithShape="1">
            <a:blip r:embed="rId4" cstate="print">
              <a:extLst>
                <a:ext uri="{28A0092B-C50C-407E-A947-70E740481C1C}">
                  <a14:useLocalDpi xmlns:a14="http://schemas.microsoft.com/office/drawing/2010/main" val="0"/>
                </a:ext>
              </a:extLst>
            </a:blip>
            <a:srcRect l="44137" t="40337" r="21698" b="6662"/>
            <a:stretch/>
          </p:blipFill>
          <p:spPr bwMode="auto">
            <a:xfrm>
              <a:off x="-856634" y="-317316"/>
              <a:ext cx="1944315" cy="2383035"/>
            </a:xfrm>
            <a:prstGeom prst="rect">
              <a:avLst/>
            </a:prstGeom>
            <a:noFill/>
            <a:ln>
              <a:noFill/>
            </a:ln>
            <a:extLst>
              <a:ext uri="{53640926-AAD7-44D8-BBD7-CCE9431645EC}">
                <a14:shadowObscured xmlns:a14="http://schemas.microsoft.com/office/drawing/2010/main"/>
              </a:ext>
            </a:extLst>
          </p:spPr>
        </p:pic>
      </p:grpSp>
      <p:sp>
        <p:nvSpPr>
          <p:cNvPr id="11" name="Text Box 561"/>
          <p:cNvSpPr txBox="1"/>
          <p:nvPr/>
        </p:nvSpPr>
        <p:spPr>
          <a:xfrm>
            <a:off x="4038438" y="2499068"/>
            <a:ext cx="6705357" cy="206427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25000"/>
              </a:lnSpc>
              <a:spcAft>
                <a:spcPts val="800"/>
              </a:spcAft>
              <a:defRPr/>
            </a:pPr>
            <a:r>
              <a:rPr lang="ar-EG" sz="2400" b="1" kern="0"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استخدام التقنيات التحليلية المتقدمة لتحليل وفهم مجموعات ضخمة وكبيرة من البيانات التي تختلف بأشكالها وأنواعها، ويشمل هذا العلم أو المجال بالغ الأهمية تحليل البيانات المنظمة، وشبه المنظمة، وغير المنظمة القادمة من مختلف المصادر وبمختلف الأحجام ابتداء من التيرابايت وصولا إلى الزيتابايت، حيث تتيح تلك العملية الفرصة للباحثين </a:t>
            </a:r>
            <a:r>
              <a:rPr lang="ar-EG" sz="2400" b="1" kern="0"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والمحللين</a:t>
            </a:r>
            <a:br>
              <a:rPr lang="ar-EG" sz="2400" b="1" kern="0"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kern="0"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kern="0"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وأصحاب الأعمال الكبيرة لاتخاذ القرارات بشكل أفضل وأكثر </a:t>
            </a:r>
            <a:r>
              <a:rPr lang="ar-EG" sz="2400" b="1" kern="0"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سرعة</a:t>
            </a:r>
            <a:endParaRPr lang="en-US" sz="2400" kern="0"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4536625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333</TotalTime>
  <Words>2054</Words>
  <Application>Microsoft Office PowerPoint</Application>
  <PresentationFormat>Custom</PresentationFormat>
  <Paragraphs>330</Paragraphs>
  <Slides>33</Slides>
  <Notes>22</Notes>
  <HiddenSlides>0</HiddenSlides>
  <MMClips>0</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Office Theme</vt:lpstr>
      <vt:lpstr>14_Office Theme</vt:lpstr>
      <vt:lpstr>13_Office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Candle-Home</dc:creator>
  <cp:lastModifiedBy>user</cp:lastModifiedBy>
  <cp:revision>18</cp:revision>
  <dcterms:created xsi:type="dcterms:W3CDTF">2024-07-23T21:41:04Z</dcterms:created>
  <dcterms:modified xsi:type="dcterms:W3CDTF">2025-02-23T07:33:24Z</dcterms:modified>
</cp:coreProperties>
</file>